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339" r:id="rId2"/>
    <p:sldId id="340" r:id="rId3"/>
    <p:sldId id="341" r:id="rId4"/>
    <p:sldId id="342" r:id="rId5"/>
  </p:sldIdLst>
  <p:sldSz cx="9906000" cy="6858000" type="A4"/>
  <p:notesSz cx="6858000" cy="9144000"/>
  <p:embeddedFontLst>
    <p:embeddedFont>
      <p:font typeface="Montserrat" panose="00000500000000000000" pitchFamily="2" charset="0"/>
      <p:regular r:id="rId7"/>
      <p:bold r:id="rId8"/>
      <p:italic r:id="rId9"/>
      <p:boldItalic r:id="rId10"/>
    </p:embeddedFont>
    <p:embeddedFont>
      <p:font typeface="Montserrat Bold"/>
      <p:regular r:id="rId11"/>
      <p:bold r:id="rId12"/>
    </p:embeddedFont>
  </p:embeddedFontLst>
  <p:defaultTextStyle>
    <a:defPPr>
      <a:defRPr lang="en-US"/>
    </a:defPPr>
    <a:lvl1pPr marL="0" algn="l" defTabSz="839876" rtl="0" eaLnBrk="1" latinLnBrk="0" hangingPunct="1">
      <a:defRPr sz="1653" kern="1200">
        <a:solidFill>
          <a:schemeClr val="tx1"/>
        </a:solidFill>
        <a:latin typeface="+mn-lt"/>
        <a:ea typeface="+mn-ea"/>
        <a:cs typeface="+mn-cs"/>
      </a:defRPr>
    </a:lvl1pPr>
    <a:lvl2pPr marL="419938" algn="l" defTabSz="839876" rtl="0" eaLnBrk="1" latinLnBrk="0" hangingPunct="1">
      <a:defRPr sz="1653" kern="1200">
        <a:solidFill>
          <a:schemeClr val="tx1"/>
        </a:solidFill>
        <a:latin typeface="+mn-lt"/>
        <a:ea typeface="+mn-ea"/>
        <a:cs typeface="+mn-cs"/>
      </a:defRPr>
    </a:lvl2pPr>
    <a:lvl3pPr marL="839876" algn="l" defTabSz="839876" rtl="0" eaLnBrk="1" latinLnBrk="0" hangingPunct="1">
      <a:defRPr sz="1653" kern="1200">
        <a:solidFill>
          <a:schemeClr val="tx1"/>
        </a:solidFill>
        <a:latin typeface="+mn-lt"/>
        <a:ea typeface="+mn-ea"/>
        <a:cs typeface="+mn-cs"/>
      </a:defRPr>
    </a:lvl3pPr>
    <a:lvl4pPr marL="1259815" algn="l" defTabSz="839876" rtl="0" eaLnBrk="1" latinLnBrk="0" hangingPunct="1">
      <a:defRPr sz="1653" kern="1200">
        <a:solidFill>
          <a:schemeClr val="tx1"/>
        </a:solidFill>
        <a:latin typeface="+mn-lt"/>
        <a:ea typeface="+mn-ea"/>
        <a:cs typeface="+mn-cs"/>
      </a:defRPr>
    </a:lvl4pPr>
    <a:lvl5pPr marL="1679753" algn="l" defTabSz="839876" rtl="0" eaLnBrk="1" latinLnBrk="0" hangingPunct="1">
      <a:defRPr sz="1653" kern="1200">
        <a:solidFill>
          <a:schemeClr val="tx1"/>
        </a:solidFill>
        <a:latin typeface="+mn-lt"/>
        <a:ea typeface="+mn-ea"/>
        <a:cs typeface="+mn-cs"/>
      </a:defRPr>
    </a:lvl5pPr>
    <a:lvl6pPr marL="2099691" algn="l" defTabSz="839876" rtl="0" eaLnBrk="1" latinLnBrk="0" hangingPunct="1">
      <a:defRPr sz="1653" kern="1200">
        <a:solidFill>
          <a:schemeClr val="tx1"/>
        </a:solidFill>
        <a:latin typeface="+mn-lt"/>
        <a:ea typeface="+mn-ea"/>
        <a:cs typeface="+mn-cs"/>
      </a:defRPr>
    </a:lvl6pPr>
    <a:lvl7pPr marL="2519629" algn="l" defTabSz="839876" rtl="0" eaLnBrk="1" latinLnBrk="0" hangingPunct="1">
      <a:defRPr sz="1653" kern="1200">
        <a:solidFill>
          <a:schemeClr val="tx1"/>
        </a:solidFill>
        <a:latin typeface="+mn-lt"/>
        <a:ea typeface="+mn-ea"/>
        <a:cs typeface="+mn-cs"/>
      </a:defRPr>
    </a:lvl7pPr>
    <a:lvl8pPr marL="2939567" algn="l" defTabSz="839876" rtl="0" eaLnBrk="1" latinLnBrk="0" hangingPunct="1">
      <a:defRPr sz="1653" kern="1200">
        <a:solidFill>
          <a:schemeClr val="tx1"/>
        </a:solidFill>
        <a:latin typeface="+mn-lt"/>
        <a:ea typeface="+mn-ea"/>
        <a:cs typeface="+mn-cs"/>
      </a:defRPr>
    </a:lvl8pPr>
    <a:lvl9pPr marL="3359506" algn="l" defTabSz="839876" rtl="0" eaLnBrk="1" latinLnBrk="0" hangingPunct="1">
      <a:defRPr sz="16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0" userDrawn="1">
          <p15:clr>
            <a:srgbClr val="A4A3A4"/>
          </p15:clr>
        </p15:guide>
        <p15:guide id="2" pos="26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488"/>
    <a:srgbClr val="41AFBB"/>
    <a:srgbClr val="D6A236"/>
    <a:srgbClr val="DEE9F6"/>
    <a:srgbClr val="9E2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1" d="100"/>
          <a:sy n="101" d="100"/>
        </p:scale>
        <p:origin x="1596" y="108"/>
      </p:cViewPr>
      <p:guideLst>
        <p:guide orient="horz" pos="1960"/>
        <p:guide pos="26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3A14D-5FD8-494D-ACBF-78CDC5937D6E}" type="datetimeFigureOut">
              <a:rPr lang="fr-FR" smtClean="0"/>
              <a:t>13/11/2024</a:t>
            </a:fld>
            <a:endParaRPr lang="fr-FR"/>
          </a:p>
        </p:txBody>
      </p:sp>
      <p:sp>
        <p:nvSpPr>
          <p:cNvPr id="4" name="Espace réservé de l'image des diapositives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02AC9-5560-400A-8141-F5BD385A6555}" type="slidenum">
              <a:rPr lang="fr-FR" smtClean="0"/>
              <a:t>‹N°›</a:t>
            </a:fld>
            <a:endParaRPr lang="fr-FR"/>
          </a:p>
        </p:txBody>
      </p:sp>
    </p:spTree>
    <p:extLst>
      <p:ext uri="{BB962C8B-B14F-4D97-AF65-F5344CB8AC3E}">
        <p14:creationId xmlns:p14="http://schemas.microsoft.com/office/powerpoint/2010/main" val="2006744241"/>
      </p:ext>
    </p:extLst>
  </p:cSld>
  <p:clrMap bg1="lt1" tx1="dk1" bg2="lt2" tx2="dk2" accent1="accent1" accent2="accent2" accent3="accent3" accent4="accent4" accent5="accent5" accent6="accent6" hlink="hlink" folHlink="folHlink"/>
  <p:notesStyle>
    <a:lvl1pPr marL="0" algn="l" defTabSz="839876" rtl="0" eaLnBrk="1" latinLnBrk="0" hangingPunct="1">
      <a:defRPr sz="1102" kern="1200">
        <a:solidFill>
          <a:schemeClr val="tx1"/>
        </a:solidFill>
        <a:latin typeface="+mn-lt"/>
        <a:ea typeface="+mn-ea"/>
        <a:cs typeface="+mn-cs"/>
      </a:defRPr>
    </a:lvl1pPr>
    <a:lvl2pPr marL="419938" algn="l" defTabSz="839876" rtl="0" eaLnBrk="1" latinLnBrk="0" hangingPunct="1">
      <a:defRPr sz="1102" kern="1200">
        <a:solidFill>
          <a:schemeClr val="tx1"/>
        </a:solidFill>
        <a:latin typeface="+mn-lt"/>
        <a:ea typeface="+mn-ea"/>
        <a:cs typeface="+mn-cs"/>
      </a:defRPr>
    </a:lvl2pPr>
    <a:lvl3pPr marL="839876" algn="l" defTabSz="839876" rtl="0" eaLnBrk="1" latinLnBrk="0" hangingPunct="1">
      <a:defRPr sz="1102" kern="1200">
        <a:solidFill>
          <a:schemeClr val="tx1"/>
        </a:solidFill>
        <a:latin typeface="+mn-lt"/>
        <a:ea typeface="+mn-ea"/>
        <a:cs typeface="+mn-cs"/>
      </a:defRPr>
    </a:lvl3pPr>
    <a:lvl4pPr marL="1259815" algn="l" defTabSz="839876" rtl="0" eaLnBrk="1" latinLnBrk="0" hangingPunct="1">
      <a:defRPr sz="1102" kern="1200">
        <a:solidFill>
          <a:schemeClr val="tx1"/>
        </a:solidFill>
        <a:latin typeface="+mn-lt"/>
        <a:ea typeface="+mn-ea"/>
        <a:cs typeface="+mn-cs"/>
      </a:defRPr>
    </a:lvl4pPr>
    <a:lvl5pPr marL="1679753" algn="l" defTabSz="839876" rtl="0" eaLnBrk="1" latinLnBrk="0" hangingPunct="1">
      <a:defRPr sz="1102" kern="1200">
        <a:solidFill>
          <a:schemeClr val="tx1"/>
        </a:solidFill>
        <a:latin typeface="+mn-lt"/>
        <a:ea typeface="+mn-ea"/>
        <a:cs typeface="+mn-cs"/>
      </a:defRPr>
    </a:lvl5pPr>
    <a:lvl6pPr marL="2099691" algn="l" defTabSz="839876" rtl="0" eaLnBrk="1" latinLnBrk="0" hangingPunct="1">
      <a:defRPr sz="1102" kern="1200">
        <a:solidFill>
          <a:schemeClr val="tx1"/>
        </a:solidFill>
        <a:latin typeface="+mn-lt"/>
        <a:ea typeface="+mn-ea"/>
        <a:cs typeface="+mn-cs"/>
      </a:defRPr>
    </a:lvl6pPr>
    <a:lvl7pPr marL="2519629" algn="l" defTabSz="839876" rtl="0" eaLnBrk="1" latinLnBrk="0" hangingPunct="1">
      <a:defRPr sz="1102" kern="1200">
        <a:solidFill>
          <a:schemeClr val="tx1"/>
        </a:solidFill>
        <a:latin typeface="+mn-lt"/>
        <a:ea typeface="+mn-ea"/>
        <a:cs typeface="+mn-cs"/>
      </a:defRPr>
    </a:lvl7pPr>
    <a:lvl8pPr marL="2939567" algn="l" defTabSz="839876" rtl="0" eaLnBrk="1" latinLnBrk="0" hangingPunct="1">
      <a:defRPr sz="1102" kern="1200">
        <a:solidFill>
          <a:schemeClr val="tx1"/>
        </a:solidFill>
        <a:latin typeface="+mn-lt"/>
        <a:ea typeface="+mn-ea"/>
        <a:cs typeface="+mn-cs"/>
      </a:defRPr>
    </a:lvl8pPr>
    <a:lvl9pPr marL="3359506" algn="l" defTabSz="839876" rtl="0" eaLnBrk="1" latinLnBrk="0" hangingPunct="1">
      <a:defRPr sz="11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00150" y="1143000"/>
            <a:ext cx="44577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002AC9-5560-400A-8141-F5BD385A6555}" type="slidenum">
              <a:rPr lang="fr-FR" smtClean="0"/>
              <a:t>1</a:t>
            </a:fld>
            <a:endParaRPr lang="fr-FR"/>
          </a:p>
        </p:txBody>
      </p:sp>
    </p:spTree>
    <p:extLst>
      <p:ext uri="{BB962C8B-B14F-4D97-AF65-F5344CB8AC3E}">
        <p14:creationId xmlns:p14="http://schemas.microsoft.com/office/powerpoint/2010/main" val="121954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37ADA-F7D7-59AD-0DDD-9032837F4F2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8E58FD6-D151-9B94-5E5A-F14F30C68EA2}"/>
              </a:ext>
            </a:extLst>
          </p:cNvPr>
          <p:cNvSpPr>
            <a:spLocks noGrp="1" noRot="1" noChangeAspect="1"/>
          </p:cNvSpPr>
          <p:nvPr>
            <p:ph type="sldImg"/>
          </p:nvPr>
        </p:nvSpPr>
        <p:spPr>
          <a:xfrm>
            <a:off x="1200150" y="1143000"/>
            <a:ext cx="4457700" cy="3086100"/>
          </a:xfrm>
        </p:spPr>
      </p:sp>
      <p:sp>
        <p:nvSpPr>
          <p:cNvPr id="3" name="Espace réservé des notes 2">
            <a:extLst>
              <a:ext uri="{FF2B5EF4-FFF2-40B4-BE49-F238E27FC236}">
                <a16:creationId xmlns:a16="http://schemas.microsoft.com/office/drawing/2014/main" id="{9912F97C-0667-5341-9494-5C17A5A945E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22202BF-4F76-C2C4-3818-05081B0E4B39}"/>
              </a:ext>
            </a:extLst>
          </p:cNvPr>
          <p:cNvSpPr>
            <a:spLocks noGrp="1"/>
          </p:cNvSpPr>
          <p:nvPr>
            <p:ph type="sldNum" sz="quarter" idx="5"/>
          </p:nvPr>
        </p:nvSpPr>
        <p:spPr/>
        <p:txBody>
          <a:bodyPr/>
          <a:lstStyle/>
          <a:p>
            <a:fld id="{0F002AC9-5560-400A-8141-F5BD385A6555}" type="slidenum">
              <a:rPr lang="fr-FR" smtClean="0"/>
              <a:t>2</a:t>
            </a:fld>
            <a:endParaRPr lang="fr-FR"/>
          </a:p>
        </p:txBody>
      </p:sp>
    </p:spTree>
    <p:extLst>
      <p:ext uri="{BB962C8B-B14F-4D97-AF65-F5344CB8AC3E}">
        <p14:creationId xmlns:p14="http://schemas.microsoft.com/office/powerpoint/2010/main" val="45429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00150" y="1143000"/>
            <a:ext cx="44577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002AC9-5560-400A-8141-F5BD385A6555}" type="slidenum">
              <a:rPr lang="fr-FR" smtClean="0"/>
              <a:t>3</a:t>
            </a:fld>
            <a:endParaRPr lang="fr-FR"/>
          </a:p>
        </p:txBody>
      </p:sp>
    </p:spTree>
    <p:extLst>
      <p:ext uri="{BB962C8B-B14F-4D97-AF65-F5344CB8AC3E}">
        <p14:creationId xmlns:p14="http://schemas.microsoft.com/office/powerpoint/2010/main" val="3856891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37ADA-F7D7-59AD-0DDD-9032837F4F2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8E58FD6-D151-9B94-5E5A-F14F30C68EA2}"/>
              </a:ext>
            </a:extLst>
          </p:cNvPr>
          <p:cNvSpPr>
            <a:spLocks noGrp="1" noRot="1" noChangeAspect="1"/>
          </p:cNvSpPr>
          <p:nvPr>
            <p:ph type="sldImg"/>
          </p:nvPr>
        </p:nvSpPr>
        <p:spPr>
          <a:xfrm>
            <a:off x="1200150" y="1143000"/>
            <a:ext cx="4457700" cy="3086100"/>
          </a:xfrm>
        </p:spPr>
      </p:sp>
      <p:sp>
        <p:nvSpPr>
          <p:cNvPr id="3" name="Espace réservé des notes 2">
            <a:extLst>
              <a:ext uri="{FF2B5EF4-FFF2-40B4-BE49-F238E27FC236}">
                <a16:creationId xmlns:a16="http://schemas.microsoft.com/office/drawing/2014/main" id="{9912F97C-0667-5341-9494-5C17A5A945E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22202BF-4F76-C2C4-3818-05081B0E4B39}"/>
              </a:ext>
            </a:extLst>
          </p:cNvPr>
          <p:cNvSpPr>
            <a:spLocks noGrp="1"/>
          </p:cNvSpPr>
          <p:nvPr>
            <p:ph type="sldNum" sz="quarter" idx="5"/>
          </p:nvPr>
        </p:nvSpPr>
        <p:spPr/>
        <p:txBody>
          <a:bodyPr/>
          <a:lstStyle/>
          <a:p>
            <a:fld id="{0F002AC9-5560-400A-8141-F5BD385A6555}" type="slidenum">
              <a:rPr lang="fr-FR" smtClean="0"/>
              <a:t>4</a:t>
            </a:fld>
            <a:endParaRPr lang="fr-FR"/>
          </a:p>
        </p:txBody>
      </p:sp>
    </p:spTree>
    <p:extLst>
      <p:ext uri="{BB962C8B-B14F-4D97-AF65-F5344CB8AC3E}">
        <p14:creationId xmlns:p14="http://schemas.microsoft.com/office/powerpoint/2010/main" val="141006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5301" y="1933496"/>
            <a:ext cx="7200086" cy="1334140"/>
          </a:xfrm>
        </p:spPr>
        <p:txBody>
          <a:bodyPr/>
          <a:lstStyle/>
          <a:p>
            <a:r>
              <a:rPr lang="en-US"/>
              <a:t>Click to edit Master title style</a:t>
            </a:r>
          </a:p>
        </p:txBody>
      </p:sp>
      <p:sp>
        <p:nvSpPr>
          <p:cNvPr id="3" name="Subtitle 2"/>
          <p:cNvSpPr>
            <a:spLocks noGrp="1"/>
          </p:cNvSpPr>
          <p:nvPr>
            <p:ph type="subTitle" idx="1"/>
          </p:nvPr>
        </p:nvSpPr>
        <p:spPr>
          <a:xfrm>
            <a:off x="1270603" y="3526971"/>
            <a:ext cx="5929482" cy="1590595"/>
          </a:xfrm>
        </p:spPr>
        <p:txBody>
          <a:bodyPr/>
          <a:lstStyle>
            <a:lvl1pPr marL="0" indent="0" algn="ctr">
              <a:buNone/>
              <a:defRPr>
                <a:solidFill>
                  <a:schemeClr val="tx1">
                    <a:tint val="75000"/>
                  </a:schemeClr>
                </a:solidFill>
              </a:defRPr>
            </a:lvl1pPr>
            <a:lvl2pPr marL="414955" indent="0" algn="ctr">
              <a:buNone/>
              <a:defRPr>
                <a:solidFill>
                  <a:schemeClr val="tx1">
                    <a:tint val="75000"/>
                  </a:schemeClr>
                </a:solidFill>
              </a:defRPr>
            </a:lvl2pPr>
            <a:lvl3pPr marL="829909" indent="0" algn="ctr">
              <a:buNone/>
              <a:defRPr>
                <a:solidFill>
                  <a:schemeClr val="tx1">
                    <a:tint val="75000"/>
                  </a:schemeClr>
                </a:solidFill>
              </a:defRPr>
            </a:lvl3pPr>
            <a:lvl4pPr marL="1244864" indent="0" algn="ctr">
              <a:buNone/>
              <a:defRPr>
                <a:solidFill>
                  <a:schemeClr val="tx1">
                    <a:tint val="75000"/>
                  </a:schemeClr>
                </a:solidFill>
              </a:defRPr>
            </a:lvl4pPr>
            <a:lvl5pPr marL="1659819" indent="0" algn="ctr">
              <a:buNone/>
              <a:defRPr>
                <a:solidFill>
                  <a:schemeClr val="tx1">
                    <a:tint val="75000"/>
                  </a:schemeClr>
                </a:solidFill>
              </a:defRPr>
            </a:lvl5pPr>
            <a:lvl6pPr marL="2074774" indent="0" algn="ctr">
              <a:buNone/>
              <a:defRPr>
                <a:solidFill>
                  <a:schemeClr val="tx1">
                    <a:tint val="75000"/>
                  </a:schemeClr>
                </a:solidFill>
              </a:defRPr>
            </a:lvl6pPr>
            <a:lvl7pPr marL="2489728" indent="0" algn="ctr">
              <a:buNone/>
              <a:defRPr>
                <a:solidFill>
                  <a:schemeClr val="tx1">
                    <a:tint val="75000"/>
                  </a:schemeClr>
                </a:solidFill>
              </a:defRPr>
            </a:lvl7pPr>
            <a:lvl8pPr marL="2904683" indent="0" algn="ctr">
              <a:buNone/>
              <a:defRPr>
                <a:solidFill>
                  <a:schemeClr val="tx1">
                    <a:tint val="75000"/>
                  </a:schemeClr>
                </a:solidFill>
              </a:defRPr>
            </a:lvl8pPr>
            <a:lvl9pPr marL="331963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1249" y="249252"/>
            <a:ext cx="1905905" cy="53106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3534" y="249252"/>
            <a:ext cx="5576537" cy="53106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9126" y="3999540"/>
            <a:ext cx="7200086" cy="1236169"/>
          </a:xfrm>
        </p:spPr>
        <p:txBody>
          <a:bodyPr anchor="t"/>
          <a:lstStyle>
            <a:lvl1pPr algn="l">
              <a:defRPr sz="3630" b="1" cap="all"/>
            </a:lvl1pPr>
          </a:lstStyle>
          <a:p>
            <a:r>
              <a:rPr lang="en-US"/>
              <a:t>Click to edit Master title style</a:t>
            </a:r>
          </a:p>
        </p:txBody>
      </p:sp>
      <p:sp>
        <p:nvSpPr>
          <p:cNvPr id="3" name="Text Placeholder 2"/>
          <p:cNvSpPr>
            <a:spLocks noGrp="1"/>
          </p:cNvSpPr>
          <p:nvPr>
            <p:ph type="body" idx="1"/>
          </p:nvPr>
        </p:nvSpPr>
        <p:spPr>
          <a:xfrm>
            <a:off x="669126" y="2638026"/>
            <a:ext cx="7200086" cy="1361514"/>
          </a:xfrm>
        </p:spPr>
        <p:txBody>
          <a:bodyPr anchor="b"/>
          <a:lstStyle>
            <a:lvl1pPr marL="0" indent="0">
              <a:buNone/>
              <a:defRPr sz="1815">
                <a:solidFill>
                  <a:schemeClr val="tx1">
                    <a:tint val="75000"/>
                  </a:schemeClr>
                </a:solidFill>
              </a:defRPr>
            </a:lvl1pPr>
            <a:lvl2pPr marL="414955" indent="0">
              <a:buNone/>
              <a:defRPr sz="1634">
                <a:solidFill>
                  <a:schemeClr val="tx1">
                    <a:tint val="75000"/>
                  </a:schemeClr>
                </a:solidFill>
              </a:defRPr>
            </a:lvl2pPr>
            <a:lvl3pPr marL="829909" indent="0">
              <a:buNone/>
              <a:defRPr sz="1452">
                <a:solidFill>
                  <a:schemeClr val="tx1">
                    <a:tint val="75000"/>
                  </a:schemeClr>
                </a:solidFill>
              </a:defRPr>
            </a:lvl3pPr>
            <a:lvl4pPr marL="1244864" indent="0">
              <a:buNone/>
              <a:defRPr sz="1271">
                <a:solidFill>
                  <a:schemeClr val="tx1">
                    <a:tint val="75000"/>
                  </a:schemeClr>
                </a:solidFill>
              </a:defRPr>
            </a:lvl4pPr>
            <a:lvl5pPr marL="1659819" indent="0">
              <a:buNone/>
              <a:defRPr sz="1271">
                <a:solidFill>
                  <a:schemeClr val="tx1">
                    <a:tint val="75000"/>
                  </a:schemeClr>
                </a:solidFill>
              </a:defRPr>
            </a:lvl5pPr>
            <a:lvl6pPr marL="2074774" indent="0">
              <a:buNone/>
              <a:defRPr sz="1271">
                <a:solidFill>
                  <a:schemeClr val="tx1">
                    <a:tint val="75000"/>
                  </a:schemeClr>
                </a:solidFill>
              </a:defRPr>
            </a:lvl6pPr>
            <a:lvl7pPr marL="2489728" indent="0">
              <a:buNone/>
              <a:defRPr sz="1271">
                <a:solidFill>
                  <a:schemeClr val="tx1">
                    <a:tint val="75000"/>
                  </a:schemeClr>
                </a:solidFill>
              </a:defRPr>
            </a:lvl7pPr>
            <a:lvl8pPr marL="2904683" indent="0">
              <a:buNone/>
              <a:defRPr sz="1271">
                <a:solidFill>
                  <a:schemeClr val="tx1">
                    <a:tint val="75000"/>
                  </a:schemeClr>
                </a:solidFill>
              </a:defRPr>
            </a:lvl8pPr>
            <a:lvl9pPr marL="3319638" indent="0">
              <a:buNone/>
              <a:defRPr sz="127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3534" y="1452283"/>
            <a:ext cx="3741221" cy="4107597"/>
          </a:xfrm>
        </p:spPr>
        <p:txBody>
          <a:bodyPr/>
          <a:lstStyle>
            <a:lvl1pPr>
              <a:defRPr sz="2541"/>
            </a:lvl1pPr>
            <a:lvl2pPr>
              <a:defRPr sz="2178"/>
            </a:lvl2pPr>
            <a:lvl3pPr>
              <a:defRPr sz="1815"/>
            </a:lvl3pPr>
            <a:lvl4pPr>
              <a:defRPr sz="1634"/>
            </a:lvl4pPr>
            <a:lvl5pPr>
              <a:defRPr sz="1634"/>
            </a:lvl5pPr>
            <a:lvl6pPr>
              <a:defRPr sz="1634"/>
            </a:lvl6pPr>
            <a:lvl7pPr>
              <a:defRPr sz="1634"/>
            </a:lvl7pPr>
            <a:lvl8pPr>
              <a:defRPr sz="1634"/>
            </a:lvl8pPr>
            <a:lvl9pPr>
              <a:defRPr sz="16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05933" y="1452283"/>
            <a:ext cx="3741221" cy="4107597"/>
          </a:xfrm>
        </p:spPr>
        <p:txBody>
          <a:bodyPr/>
          <a:lstStyle>
            <a:lvl1pPr>
              <a:defRPr sz="2541"/>
            </a:lvl1pPr>
            <a:lvl2pPr>
              <a:defRPr sz="2178"/>
            </a:lvl2pPr>
            <a:lvl3pPr>
              <a:defRPr sz="1815"/>
            </a:lvl3pPr>
            <a:lvl4pPr>
              <a:defRPr sz="1634"/>
            </a:lvl4pPr>
            <a:lvl5pPr>
              <a:defRPr sz="1634"/>
            </a:lvl5pPr>
            <a:lvl6pPr>
              <a:defRPr sz="1634"/>
            </a:lvl6pPr>
            <a:lvl7pPr>
              <a:defRPr sz="1634"/>
            </a:lvl7pPr>
            <a:lvl8pPr>
              <a:defRPr sz="1634"/>
            </a:lvl8pPr>
            <a:lvl9pPr>
              <a:defRPr sz="16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3534" y="1393212"/>
            <a:ext cx="3742692" cy="580624"/>
          </a:xfrm>
        </p:spPr>
        <p:txBody>
          <a:bodyPr anchor="b"/>
          <a:lstStyle>
            <a:lvl1pPr marL="0" indent="0">
              <a:buNone/>
              <a:defRPr sz="2178" b="1"/>
            </a:lvl1pPr>
            <a:lvl2pPr marL="414955" indent="0">
              <a:buNone/>
              <a:defRPr sz="1815" b="1"/>
            </a:lvl2pPr>
            <a:lvl3pPr marL="829909" indent="0">
              <a:buNone/>
              <a:defRPr sz="1634" b="1"/>
            </a:lvl3pPr>
            <a:lvl4pPr marL="1244864" indent="0">
              <a:buNone/>
              <a:defRPr sz="1452" b="1"/>
            </a:lvl4pPr>
            <a:lvl5pPr marL="1659819" indent="0">
              <a:buNone/>
              <a:defRPr sz="1452" b="1"/>
            </a:lvl5pPr>
            <a:lvl6pPr marL="2074774" indent="0">
              <a:buNone/>
              <a:defRPr sz="1452" b="1"/>
            </a:lvl6pPr>
            <a:lvl7pPr marL="2489728" indent="0">
              <a:buNone/>
              <a:defRPr sz="1452" b="1"/>
            </a:lvl7pPr>
            <a:lvl8pPr marL="2904683" indent="0">
              <a:buNone/>
              <a:defRPr sz="1452" b="1"/>
            </a:lvl8pPr>
            <a:lvl9pPr marL="3319638" indent="0">
              <a:buNone/>
              <a:defRPr sz="1452" b="1"/>
            </a:lvl9pPr>
          </a:lstStyle>
          <a:p>
            <a:pPr lvl="0"/>
            <a:r>
              <a:rPr lang="en-US"/>
              <a:t>Click to edit Master text styles</a:t>
            </a:r>
          </a:p>
        </p:txBody>
      </p:sp>
      <p:sp>
        <p:nvSpPr>
          <p:cNvPr id="4" name="Content Placeholder 3"/>
          <p:cNvSpPr>
            <a:spLocks noGrp="1"/>
          </p:cNvSpPr>
          <p:nvPr>
            <p:ph sz="half" idx="2"/>
          </p:nvPr>
        </p:nvSpPr>
        <p:spPr>
          <a:xfrm>
            <a:off x="423534" y="1973836"/>
            <a:ext cx="3742692" cy="3586043"/>
          </a:xfrm>
        </p:spPr>
        <p:txBody>
          <a:bodyPr/>
          <a:lstStyle>
            <a:lvl1pPr>
              <a:defRPr sz="2178"/>
            </a:lvl1pPr>
            <a:lvl2pPr>
              <a:defRPr sz="1815"/>
            </a:lvl2pPr>
            <a:lvl3pPr>
              <a:defRPr sz="1634"/>
            </a:lvl3pPr>
            <a:lvl4pPr>
              <a:defRPr sz="1452"/>
            </a:lvl4pPr>
            <a:lvl5pPr>
              <a:defRPr sz="1452"/>
            </a:lvl5pPr>
            <a:lvl6pPr>
              <a:defRPr sz="1452"/>
            </a:lvl6pPr>
            <a:lvl7pPr>
              <a:defRPr sz="1452"/>
            </a:lvl7pPr>
            <a:lvl8pPr>
              <a:defRPr sz="1452"/>
            </a:lvl8pPr>
            <a:lvl9pPr>
              <a:defRPr sz="14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02993" y="1393212"/>
            <a:ext cx="3744162" cy="580624"/>
          </a:xfrm>
        </p:spPr>
        <p:txBody>
          <a:bodyPr anchor="b"/>
          <a:lstStyle>
            <a:lvl1pPr marL="0" indent="0">
              <a:buNone/>
              <a:defRPr sz="2178" b="1"/>
            </a:lvl1pPr>
            <a:lvl2pPr marL="414955" indent="0">
              <a:buNone/>
              <a:defRPr sz="1815" b="1"/>
            </a:lvl2pPr>
            <a:lvl3pPr marL="829909" indent="0">
              <a:buNone/>
              <a:defRPr sz="1634" b="1"/>
            </a:lvl3pPr>
            <a:lvl4pPr marL="1244864" indent="0">
              <a:buNone/>
              <a:defRPr sz="1452" b="1"/>
            </a:lvl4pPr>
            <a:lvl5pPr marL="1659819" indent="0">
              <a:buNone/>
              <a:defRPr sz="1452" b="1"/>
            </a:lvl5pPr>
            <a:lvl6pPr marL="2074774" indent="0">
              <a:buNone/>
              <a:defRPr sz="1452" b="1"/>
            </a:lvl6pPr>
            <a:lvl7pPr marL="2489728" indent="0">
              <a:buNone/>
              <a:defRPr sz="1452" b="1"/>
            </a:lvl7pPr>
            <a:lvl8pPr marL="2904683" indent="0">
              <a:buNone/>
              <a:defRPr sz="1452" b="1"/>
            </a:lvl8pPr>
            <a:lvl9pPr marL="3319638" indent="0">
              <a:buNone/>
              <a:defRPr sz="1452" b="1"/>
            </a:lvl9pPr>
          </a:lstStyle>
          <a:p>
            <a:pPr lvl="0"/>
            <a:r>
              <a:rPr lang="en-US"/>
              <a:t>Click to edit Master text styles</a:t>
            </a:r>
          </a:p>
        </p:txBody>
      </p:sp>
      <p:sp>
        <p:nvSpPr>
          <p:cNvPr id="6" name="Content Placeholder 5"/>
          <p:cNvSpPr>
            <a:spLocks noGrp="1"/>
          </p:cNvSpPr>
          <p:nvPr>
            <p:ph sz="quarter" idx="4"/>
          </p:nvPr>
        </p:nvSpPr>
        <p:spPr>
          <a:xfrm>
            <a:off x="4302993" y="1973836"/>
            <a:ext cx="3744162" cy="3586043"/>
          </a:xfrm>
        </p:spPr>
        <p:txBody>
          <a:bodyPr/>
          <a:lstStyle>
            <a:lvl1pPr>
              <a:defRPr sz="2178"/>
            </a:lvl1pPr>
            <a:lvl2pPr>
              <a:defRPr sz="1815"/>
            </a:lvl2pPr>
            <a:lvl3pPr>
              <a:defRPr sz="1634"/>
            </a:lvl3pPr>
            <a:lvl4pPr>
              <a:defRPr sz="1452"/>
            </a:lvl4pPr>
            <a:lvl5pPr>
              <a:defRPr sz="1452"/>
            </a:lvl5pPr>
            <a:lvl6pPr>
              <a:defRPr sz="1452"/>
            </a:lvl6pPr>
            <a:lvl7pPr>
              <a:defRPr sz="1452"/>
            </a:lvl7pPr>
            <a:lvl8pPr>
              <a:defRPr sz="1452"/>
            </a:lvl8pPr>
            <a:lvl9pPr>
              <a:defRPr sz="14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535" y="247810"/>
            <a:ext cx="2786798" cy="1054634"/>
          </a:xfrm>
        </p:spPr>
        <p:txBody>
          <a:bodyPr anchor="b"/>
          <a:lstStyle>
            <a:lvl1pPr algn="l">
              <a:defRPr sz="1815" b="1"/>
            </a:lvl1pPr>
          </a:lstStyle>
          <a:p>
            <a:r>
              <a:rPr lang="en-US"/>
              <a:t>Click to edit Master title style</a:t>
            </a:r>
          </a:p>
        </p:txBody>
      </p:sp>
      <p:sp>
        <p:nvSpPr>
          <p:cNvPr id="3" name="Content Placeholder 2"/>
          <p:cNvSpPr>
            <a:spLocks noGrp="1"/>
          </p:cNvSpPr>
          <p:nvPr>
            <p:ph idx="1"/>
          </p:nvPr>
        </p:nvSpPr>
        <p:spPr>
          <a:xfrm>
            <a:off x="3311804" y="247811"/>
            <a:ext cx="4735350" cy="5312069"/>
          </a:xfrm>
        </p:spPr>
        <p:txBody>
          <a:bodyPr/>
          <a:lstStyle>
            <a:lvl1pPr>
              <a:defRPr sz="2904"/>
            </a:lvl1pPr>
            <a:lvl2pPr>
              <a:defRPr sz="2541"/>
            </a:lvl2pPr>
            <a:lvl3pPr>
              <a:defRPr sz="2178"/>
            </a:lvl3pPr>
            <a:lvl4pPr>
              <a:defRPr sz="1815"/>
            </a:lvl4pPr>
            <a:lvl5pPr>
              <a:defRPr sz="1815"/>
            </a:lvl5pPr>
            <a:lvl6pPr>
              <a:defRPr sz="1815"/>
            </a:lvl6pPr>
            <a:lvl7pPr>
              <a:defRPr sz="1815"/>
            </a:lvl7pPr>
            <a:lvl8pPr>
              <a:defRPr sz="1815"/>
            </a:lvl8pPr>
            <a:lvl9pPr>
              <a:defRPr sz="18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3535" y="1302444"/>
            <a:ext cx="2786798" cy="4257435"/>
          </a:xfrm>
        </p:spPr>
        <p:txBody>
          <a:bodyPr/>
          <a:lstStyle>
            <a:lvl1pPr marL="0" indent="0">
              <a:buNone/>
              <a:defRPr sz="1271"/>
            </a:lvl1pPr>
            <a:lvl2pPr marL="414955" indent="0">
              <a:buNone/>
              <a:defRPr sz="1089"/>
            </a:lvl2pPr>
            <a:lvl3pPr marL="829909" indent="0">
              <a:buNone/>
              <a:defRPr sz="908"/>
            </a:lvl3pPr>
            <a:lvl4pPr marL="1244864" indent="0">
              <a:buNone/>
              <a:defRPr sz="817"/>
            </a:lvl4pPr>
            <a:lvl5pPr marL="1659819" indent="0">
              <a:buNone/>
              <a:defRPr sz="817"/>
            </a:lvl5pPr>
            <a:lvl6pPr marL="2074774" indent="0">
              <a:buNone/>
              <a:defRPr sz="817"/>
            </a:lvl6pPr>
            <a:lvl7pPr marL="2489728" indent="0">
              <a:buNone/>
              <a:defRPr sz="817"/>
            </a:lvl7pPr>
            <a:lvl8pPr marL="2904683" indent="0">
              <a:buNone/>
              <a:defRPr sz="817"/>
            </a:lvl8pPr>
            <a:lvl9pPr marL="3319638" indent="0">
              <a:buNone/>
              <a:defRPr sz="81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0314" y="4356847"/>
            <a:ext cx="5082413" cy="514350"/>
          </a:xfrm>
        </p:spPr>
        <p:txBody>
          <a:bodyPr anchor="b"/>
          <a:lstStyle>
            <a:lvl1pPr algn="l">
              <a:defRPr sz="1815" b="1"/>
            </a:lvl1pPr>
          </a:lstStyle>
          <a:p>
            <a:r>
              <a:rPr lang="en-US"/>
              <a:t>Click to edit Master title style</a:t>
            </a:r>
          </a:p>
        </p:txBody>
      </p:sp>
      <p:sp>
        <p:nvSpPr>
          <p:cNvPr id="3" name="Picture Placeholder 2"/>
          <p:cNvSpPr>
            <a:spLocks noGrp="1"/>
          </p:cNvSpPr>
          <p:nvPr>
            <p:ph type="pic" idx="1"/>
          </p:nvPr>
        </p:nvSpPr>
        <p:spPr>
          <a:xfrm>
            <a:off x="1660314" y="556132"/>
            <a:ext cx="5082413" cy="3734440"/>
          </a:xfrm>
        </p:spPr>
        <p:txBody>
          <a:bodyPr/>
          <a:lstStyle>
            <a:lvl1pPr marL="0" indent="0">
              <a:buNone/>
              <a:defRPr sz="2904"/>
            </a:lvl1pPr>
            <a:lvl2pPr marL="414955" indent="0">
              <a:buNone/>
              <a:defRPr sz="2541"/>
            </a:lvl2pPr>
            <a:lvl3pPr marL="829909" indent="0">
              <a:buNone/>
              <a:defRPr sz="2178"/>
            </a:lvl3pPr>
            <a:lvl4pPr marL="1244864" indent="0">
              <a:buNone/>
              <a:defRPr sz="1815"/>
            </a:lvl4pPr>
            <a:lvl5pPr marL="1659819" indent="0">
              <a:buNone/>
              <a:defRPr sz="1815"/>
            </a:lvl5pPr>
            <a:lvl6pPr marL="2074774" indent="0">
              <a:buNone/>
              <a:defRPr sz="1815"/>
            </a:lvl6pPr>
            <a:lvl7pPr marL="2489728" indent="0">
              <a:buNone/>
              <a:defRPr sz="1815"/>
            </a:lvl7pPr>
            <a:lvl8pPr marL="2904683" indent="0">
              <a:buNone/>
              <a:defRPr sz="1815"/>
            </a:lvl8pPr>
            <a:lvl9pPr marL="3319638" indent="0">
              <a:buNone/>
              <a:defRPr sz="1815"/>
            </a:lvl9pPr>
          </a:lstStyle>
          <a:p>
            <a:endParaRPr lang="en-US"/>
          </a:p>
        </p:txBody>
      </p:sp>
      <p:sp>
        <p:nvSpPr>
          <p:cNvPr id="4" name="Text Placeholder 3"/>
          <p:cNvSpPr>
            <a:spLocks noGrp="1"/>
          </p:cNvSpPr>
          <p:nvPr>
            <p:ph type="body" sz="half" idx="2"/>
          </p:nvPr>
        </p:nvSpPr>
        <p:spPr>
          <a:xfrm>
            <a:off x="1660314" y="4871198"/>
            <a:ext cx="5082413" cy="730463"/>
          </a:xfrm>
        </p:spPr>
        <p:txBody>
          <a:bodyPr/>
          <a:lstStyle>
            <a:lvl1pPr marL="0" indent="0">
              <a:buNone/>
              <a:defRPr sz="1271"/>
            </a:lvl1pPr>
            <a:lvl2pPr marL="414955" indent="0">
              <a:buNone/>
              <a:defRPr sz="1089"/>
            </a:lvl2pPr>
            <a:lvl3pPr marL="829909" indent="0">
              <a:buNone/>
              <a:defRPr sz="908"/>
            </a:lvl3pPr>
            <a:lvl4pPr marL="1244864" indent="0">
              <a:buNone/>
              <a:defRPr sz="817"/>
            </a:lvl4pPr>
            <a:lvl5pPr marL="1659819" indent="0">
              <a:buNone/>
              <a:defRPr sz="817"/>
            </a:lvl5pPr>
            <a:lvl6pPr marL="2074774" indent="0">
              <a:buNone/>
              <a:defRPr sz="817"/>
            </a:lvl6pPr>
            <a:lvl7pPr marL="2489728" indent="0">
              <a:buNone/>
              <a:defRPr sz="817"/>
            </a:lvl7pPr>
            <a:lvl8pPr marL="2904683" indent="0">
              <a:buNone/>
              <a:defRPr sz="817"/>
            </a:lvl8pPr>
            <a:lvl9pPr marL="3319638" indent="0">
              <a:buNone/>
              <a:defRPr sz="81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534" y="249251"/>
            <a:ext cx="7623620" cy="1037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23534" y="1452283"/>
            <a:ext cx="7623620" cy="41075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3534" y="5768789"/>
            <a:ext cx="1976494" cy="331374"/>
          </a:xfrm>
          <a:prstGeom prst="rect">
            <a:avLst/>
          </a:prstGeom>
        </p:spPr>
        <p:txBody>
          <a:bodyPr vert="horz" lIns="91440" tIns="45720" rIns="91440" bIns="45720" rtlCol="0" anchor="ctr"/>
          <a:lstStyle>
            <a:lvl1pPr algn="l">
              <a:defRPr sz="1089">
                <a:solidFill>
                  <a:schemeClr val="tx1">
                    <a:tint val="75000"/>
                  </a:schemeClr>
                </a:solidFill>
              </a:defRPr>
            </a:lvl1pPr>
          </a:lstStyle>
          <a:p>
            <a:fld id="{1D8BD707-D9CF-40AE-B4C6-C98DA3205C09}" type="datetimeFigureOut">
              <a:rPr lang="en-US" smtClean="0"/>
              <a:pPr/>
              <a:t>11/13/2024</a:t>
            </a:fld>
            <a:endParaRPr lang="en-US"/>
          </a:p>
        </p:txBody>
      </p:sp>
      <p:sp>
        <p:nvSpPr>
          <p:cNvPr id="5" name="Footer Placeholder 4"/>
          <p:cNvSpPr>
            <a:spLocks noGrp="1"/>
          </p:cNvSpPr>
          <p:nvPr>
            <p:ph type="ftr" sz="quarter" idx="3"/>
          </p:nvPr>
        </p:nvSpPr>
        <p:spPr>
          <a:xfrm>
            <a:off x="2894152" y="5768789"/>
            <a:ext cx="2682385" cy="331374"/>
          </a:xfrm>
          <a:prstGeom prst="rect">
            <a:avLst/>
          </a:prstGeom>
        </p:spPr>
        <p:txBody>
          <a:bodyPr vert="horz" lIns="91440" tIns="45720" rIns="91440" bIns="45720" rtlCol="0" anchor="ctr"/>
          <a:lstStyle>
            <a:lvl1pPr algn="ctr">
              <a:defRPr sz="108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70660" y="5768789"/>
            <a:ext cx="1976494" cy="331374"/>
          </a:xfrm>
          <a:prstGeom prst="rect">
            <a:avLst/>
          </a:prstGeom>
        </p:spPr>
        <p:txBody>
          <a:bodyPr vert="horz" lIns="91440" tIns="45720" rIns="91440" bIns="45720" rtlCol="0" anchor="ctr"/>
          <a:lstStyle>
            <a:lvl1pPr algn="r">
              <a:defRPr sz="1089">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29909" rtl="0" eaLnBrk="1" latinLnBrk="0" hangingPunct="1">
        <a:spcBef>
          <a:spcPct val="0"/>
        </a:spcBef>
        <a:buNone/>
        <a:defRPr sz="3993" kern="1200">
          <a:solidFill>
            <a:schemeClr val="tx1"/>
          </a:solidFill>
          <a:latin typeface="+mj-lt"/>
          <a:ea typeface="+mj-ea"/>
          <a:cs typeface="+mj-cs"/>
        </a:defRPr>
      </a:lvl1pPr>
    </p:titleStyle>
    <p:bodyStyle>
      <a:lvl1pPr marL="311216" indent="-311216" algn="l" defTabSz="829909" rtl="0" eaLnBrk="1" latinLnBrk="0" hangingPunct="1">
        <a:spcBef>
          <a:spcPct val="20000"/>
        </a:spcBef>
        <a:buFont typeface="Arial" pitchFamily="34" charset="0"/>
        <a:buChar char="•"/>
        <a:defRPr sz="2904" kern="1200">
          <a:solidFill>
            <a:schemeClr val="tx1"/>
          </a:solidFill>
          <a:latin typeface="+mn-lt"/>
          <a:ea typeface="+mn-ea"/>
          <a:cs typeface="+mn-cs"/>
        </a:defRPr>
      </a:lvl1pPr>
      <a:lvl2pPr marL="674301" indent="-259347" algn="l" defTabSz="829909" rtl="0" eaLnBrk="1" latinLnBrk="0" hangingPunct="1">
        <a:spcBef>
          <a:spcPct val="20000"/>
        </a:spcBef>
        <a:buFont typeface="Arial" pitchFamily="34" charset="0"/>
        <a:buChar char="–"/>
        <a:defRPr sz="2541" kern="1200">
          <a:solidFill>
            <a:schemeClr val="tx1"/>
          </a:solidFill>
          <a:latin typeface="+mn-lt"/>
          <a:ea typeface="+mn-ea"/>
          <a:cs typeface="+mn-cs"/>
        </a:defRPr>
      </a:lvl2pPr>
      <a:lvl3pPr marL="1037387" indent="-207477" algn="l" defTabSz="829909" rtl="0" eaLnBrk="1" latinLnBrk="0" hangingPunct="1">
        <a:spcBef>
          <a:spcPct val="20000"/>
        </a:spcBef>
        <a:buFont typeface="Arial" pitchFamily="34" charset="0"/>
        <a:buChar char="•"/>
        <a:defRPr sz="2178" kern="1200">
          <a:solidFill>
            <a:schemeClr val="tx1"/>
          </a:solidFill>
          <a:latin typeface="+mn-lt"/>
          <a:ea typeface="+mn-ea"/>
          <a:cs typeface="+mn-cs"/>
        </a:defRPr>
      </a:lvl3pPr>
      <a:lvl4pPr marL="1452342"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4pPr>
      <a:lvl5pPr marL="1867296"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5pPr>
      <a:lvl6pPr marL="2282251"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6pPr>
      <a:lvl7pPr marL="2697206"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7pPr>
      <a:lvl8pPr marL="3112160"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8pPr>
      <a:lvl9pPr marL="3527115"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9pPr>
    </p:bodyStyle>
    <p:otherStyle>
      <a:defPPr>
        <a:defRPr lang="en-US"/>
      </a:defPPr>
      <a:lvl1pPr marL="0" algn="l" defTabSz="829909" rtl="0" eaLnBrk="1" latinLnBrk="0" hangingPunct="1">
        <a:defRPr sz="1634" kern="1200">
          <a:solidFill>
            <a:schemeClr val="tx1"/>
          </a:solidFill>
          <a:latin typeface="+mn-lt"/>
          <a:ea typeface="+mn-ea"/>
          <a:cs typeface="+mn-cs"/>
        </a:defRPr>
      </a:lvl1pPr>
      <a:lvl2pPr marL="414955" algn="l" defTabSz="829909" rtl="0" eaLnBrk="1" latinLnBrk="0" hangingPunct="1">
        <a:defRPr sz="1634" kern="1200">
          <a:solidFill>
            <a:schemeClr val="tx1"/>
          </a:solidFill>
          <a:latin typeface="+mn-lt"/>
          <a:ea typeface="+mn-ea"/>
          <a:cs typeface="+mn-cs"/>
        </a:defRPr>
      </a:lvl2pPr>
      <a:lvl3pPr marL="829909" algn="l" defTabSz="829909" rtl="0" eaLnBrk="1" latinLnBrk="0" hangingPunct="1">
        <a:defRPr sz="1634" kern="1200">
          <a:solidFill>
            <a:schemeClr val="tx1"/>
          </a:solidFill>
          <a:latin typeface="+mn-lt"/>
          <a:ea typeface="+mn-ea"/>
          <a:cs typeface="+mn-cs"/>
        </a:defRPr>
      </a:lvl3pPr>
      <a:lvl4pPr marL="1244864" algn="l" defTabSz="829909" rtl="0" eaLnBrk="1" latinLnBrk="0" hangingPunct="1">
        <a:defRPr sz="1634" kern="1200">
          <a:solidFill>
            <a:schemeClr val="tx1"/>
          </a:solidFill>
          <a:latin typeface="+mn-lt"/>
          <a:ea typeface="+mn-ea"/>
          <a:cs typeface="+mn-cs"/>
        </a:defRPr>
      </a:lvl4pPr>
      <a:lvl5pPr marL="1659819" algn="l" defTabSz="829909" rtl="0" eaLnBrk="1" latinLnBrk="0" hangingPunct="1">
        <a:defRPr sz="1634" kern="1200">
          <a:solidFill>
            <a:schemeClr val="tx1"/>
          </a:solidFill>
          <a:latin typeface="+mn-lt"/>
          <a:ea typeface="+mn-ea"/>
          <a:cs typeface="+mn-cs"/>
        </a:defRPr>
      </a:lvl5pPr>
      <a:lvl6pPr marL="2074774" algn="l" defTabSz="829909" rtl="0" eaLnBrk="1" latinLnBrk="0" hangingPunct="1">
        <a:defRPr sz="1634" kern="1200">
          <a:solidFill>
            <a:schemeClr val="tx1"/>
          </a:solidFill>
          <a:latin typeface="+mn-lt"/>
          <a:ea typeface="+mn-ea"/>
          <a:cs typeface="+mn-cs"/>
        </a:defRPr>
      </a:lvl6pPr>
      <a:lvl7pPr marL="2489728" algn="l" defTabSz="829909" rtl="0" eaLnBrk="1" latinLnBrk="0" hangingPunct="1">
        <a:defRPr sz="1634" kern="1200">
          <a:solidFill>
            <a:schemeClr val="tx1"/>
          </a:solidFill>
          <a:latin typeface="+mn-lt"/>
          <a:ea typeface="+mn-ea"/>
          <a:cs typeface="+mn-cs"/>
        </a:defRPr>
      </a:lvl7pPr>
      <a:lvl8pPr marL="2904683" algn="l" defTabSz="829909" rtl="0" eaLnBrk="1" latinLnBrk="0" hangingPunct="1">
        <a:defRPr sz="1634" kern="1200">
          <a:solidFill>
            <a:schemeClr val="tx1"/>
          </a:solidFill>
          <a:latin typeface="+mn-lt"/>
          <a:ea typeface="+mn-ea"/>
          <a:cs typeface="+mn-cs"/>
        </a:defRPr>
      </a:lvl8pPr>
      <a:lvl9pPr marL="3319638" algn="l" defTabSz="829909" rtl="0" eaLnBrk="1" latinLnBrk="0" hangingPunct="1">
        <a:defRPr sz="16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sv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svg"/><Relationship Id="rId22"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5.png"/><Relationship Id="rId7" Type="http://schemas.openxmlformats.org/officeDocument/2006/relationships/image" Target="../media/image8.png"/><Relationship Id="rId12" Type="http://schemas.openxmlformats.org/officeDocument/2006/relationships/image" Target="../media/image10.png"/><Relationship Id="rId17" Type="http://schemas.openxmlformats.org/officeDocument/2006/relationships/image" Target="../media/image35.png"/><Relationship Id="rId2" Type="http://schemas.openxmlformats.org/officeDocument/2006/relationships/notesSlide" Target="../notesSlides/notesSlide2.xml"/><Relationship Id="rId16"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3.png"/><Relationship Id="rId10" Type="http://schemas.openxmlformats.org/officeDocument/2006/relationships/image" Target="../media/image29.svg"/><Relationship Id="rId4" Type="http://schemas.openxmlformats.org/officeDocument/2006/relationships/image" Target="../media/image26.svg"/><Relationship Id="rId9" Type="http://schemas.openxmlformats.org/officeDocument/2006/relationships/image" Target="../media/image4.png"/><Relationship Id="rId14" Type="http://schemas.openxmlformats.org/officeDocument/2006/relationships/image" Target="../media/image32.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29.sv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37.svg"/><Relationship Id="rId9" Type="http://schemas.openxmlformats.org/officeDocument/2006/relationships/image" Target="../media/image38.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2.png"/><Relationship Id="rId3" Type="http://schemas.openxmlformats.org/officeDocument/2006/relationships/image" Target="../media/image25.png"/><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1.png"/><Relationship Id="rId5" Type="http://schemas.openxmlformats.org/officeDocument/2006/relationships/image" Target="../media/image27.png"/><Relationship Id="rId10" Type="http://schemas.openxmlformats.org/officeDocument/2006/relationships/image" Target="../media/image5.svg"/><Relationship Id="rId4" Type="http://schemas.openxmlformats.org/officeDocument/2006/relationships/image" Target="../media/image39.sv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C6D31-048B-15C4-62E4-391CD86CB8EC}"/>
            </a:ext>
          </a:extLst>
        </p:cNvPr>
        <p:cNvGrpSpPr/>
        <p:nvPr/>
      </p:nvGrpSpPr>
      <p:grpSpPr>
        <a:xfrm>
          <a:off x="0" y="0"/>
          <a:ext cx="0" cy="0"/>
          <a:chOff x="0" y="0"/>
          <a:chExt cx="0" cy="0"/>
        </a:xfrm>
      </p:grpSpPr>
      <p:sp>
        <p:nvSpPr>
          <p:cNvPr id="5" name="Freeform 20">
            <a:extLst>
              <a:ext uri="{FF2B5EF4-FFF2-40B4-BE49-F238E27FC236}">
                <a16:creationId xmlns:a16="http://schemas.microsoft.com/office/drawing/2014/main" id="{969843A2-9293-BC75-D6EB-9902AC1FC61B}"/>
              </a:ext>
            </a:extLst>
          </p:cNvPr>
          <p:cNvSpPr/>
          <p:nvPr/>
        </p:nvSpPr>
        <p:spPr>
          <a:xfrm rot="3657201">
            <a:off x="-98970" y="6080146"/>
            <a:ext cx="1214548" cy="837279"/>
          </a:xfrm>
          <a:custGeom>
            <a:avLst/>
            <a:gdLst/>
            <a:ahLst/>
            <a:cxnLst/>
            <a:rect l="l" t="t" r="r" b="b"/>
            <a:pathLst>
              <a:path w="1891327" h="1215177">
                <a:moveTo>
                  <a:pt x="0" y="0"/>
                </a:moveTo>
                <a:lnTo>
                  <a:pt x="1891326" y="0"/>
                </a:lnTo>
                <a:lnTo>
                  <a:pt x="1891326" y="1215177"/>
                </a:lnTo>
                <a:lnTo>
                  <a:pt x="0" y="12151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500"/>
          </a:p>
        </p:txBody>
      </p:sp>
      <p:sp>
        <p:nvSpPr>
          <p:cNvPr id="38" name="Rectangle : coins arrondis 37">
            <a:extLst>
              <a:ext uri="{FF2B5EF4-FFF2-40B4-BE49-F238E27FC236}">
                <a16:creationId xmlns:a16="http://schemas.microsoft.com/office/drawing/2014/main" id="{227397E3-A861-FE3C-8C63-1822DD4903A3}"/>
              </a:ext>
            </a:extLst>
          </p:cNvPr>
          <p:cNvSpPr/>
          <p:nvPr/>
        </p:nvSpPr>
        <p:spPr>
          <a:xfrm>
            <a:off x="6067206" y="-35951"/>
            <a:ext cx="4412047" cy="6893951"/>
          </a:xfrm>
          <a:prstGeom prst="roundRect">
            <a:avLst/>
          </a:prstGeom>
          <a:gradFill flip="none" rotWithShape="1">
            <a:gsLst>
              <a:gs pos="8000">
                <a:schemeClr val="accent1">
                  <a:lumMod val="5000"/>
                  <a:lumOff val="95000"/>
                </a:schemeClr>
              </a:gs>
              <a:gs pos="70000">
                <a:schemeClr val="accent3">
                  <a:lumMod val="20000"/>
                  <a:lumOff val="80000"/>
                </a:schemeClr>
              </a:gs>
            </a:gsLst>
            <a:lin ang="10800000" scaled="1"/>
            <a:tileRect/>
          </a:gradFill>
          <a:ln>
            <a:noFill/>
          </a:ln>
          <a:effectLst>
            <a:outerShdw blurRad="50800" dist="635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500"/>
          </a:p>
        </p:txBody>
      </p:sp>
      <p:sp>
        <p:nvSpPr>
          <p:cNvPr id="3" name="Freeform 3">
            <a:extLst>
              <a:ext uri="{FF2B5EF4-FFF2-40B4-BE49-F238E27FC236}">
                <a16:creationId xmlns:a16="http://schemas.microsoft.com/office/drawing/2014/main" id="{EFC6645B-0A61-B551-2056-E5B32A3ABBDC}"/>
              </a:ext>
            </a:extLst>
          </p:cNvPr>
          <p:cNvSpPr/>
          <p:nvPr/>
        </p:nvSpPr>
        <p:spPr>
          <a:xfrm rot="20929034">
            <a:off x="5016332" y="6324110"/>
            <a:ext cx="932953" cy="522454"/>
          </a:xfrm>
          <a:custGeom>
            <a:avLst/>
            <a:gdLst/>
            <a:ahLst/>
            <a:cxnLst/>
            <a:rect l="l" t="t" r="r" b="b"/>
            <a:pathLst>
              <a:path w="1027976" h="575667">
                <a:moveTo>
                  <a:pt x="0" y="0"/>
                </a:moveTo>
                <a:lnTo>
                  <a:pt x="1027975" y="0"/>
                </a:lnTo>
                <a:lnTo>
                  <a:pt x="1027975" y="575668"/>
                </a:lnTo>
                <a:lnTo>
                  <a:pt x="0" y="575668"/>
                </a:lnTo>
                <a:lnTo>
                  <a:pt x="0" y="0"/>
                </a:lnTo>
                <a:close/>
              </a:path>
            </a:pathLst>
          </a:custGeom>
          <a:blipFill>
            <a:blip r:embed="rId5">
              <a:alphaModFix amt="55000"/>
            </a:blip>
            <a:stretch>
              <a:fillRect l="-17419" t="-73960" r="-14930" b="-62377"/>
            </a:stretch>
          </a:blipFill>
        </p:spPr>
        <p:txBody>
          <a:bodyPr/>
          <a:lstStyle/>
          <a:p>
            <a:endParaRPr lang="fr-FR" sz="1500"/>
          </a:p>
        </p:txBody>
      </p:sp>
      <p:sp>
        <p:nvSpPr>
          <p:cNvPr id="11" name="Freeform 2">
            <a:extLst>
              <a:ext uri="{FF2B5EF4-FFF2-40B4-BE49-F238E27FC236}">
                <a16:creationId xmlns:a16="http://schemas.microsoft.com/office/drawing/2014/main" id="{571D1147-2A84-D0A8-6C56-B9C5ADE9F491}"/>
              </a:ext>
            </a:extLst>
          </p:cNvPr>
          <p:cNvSpPr/>
          <p:nvPr/>
        </p:nvSpPr>
        <p:spPr>
          <a:xfrm>
            <a:off x="2950577" y="814165"/>
            <a:ext cx="2766036" cy="2130741"/>
          </a:xfrm>
          <a:custGeom>
            <a:avLst/>
            <a:gdLst/>
            <a:ahLst/>
            <a:cxnLst/>
            <a:rect l="l" t="t" r="r" b="b"/>
            <a:pathLst>
              <a:path w="3047762" h="2347761">
                <a:moveTo>
                  <a:pt x="0" y="0"/>
                </a:moveTo>
                <a:lnTo>
                  <a:pt x="3047763" y="0"/>
                </a:lnTo>
                <a:lnTo>
                  <a:pt x="3047763" y="2347761"/>
                </a:lnTo>
                <a:lnTo>
                  <a:pt x="0" y="23477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sz="1500"/>
          </a:p>
        </p:txBody>
      </p:sp>
      <p:sp>
        <p:nvSpPr>
          <p:cNvPr id="9" name="Freeform 9">
            <a:extLst>
              <a:ext uri="{FF2B5EF4-FFF2-40B4-BE49-F238E27FC236}">
                <a16:creationId xmlns:a16="http://schemas.microsoft.com/office/drawing/2014/main" id="{0CBE4749-CFAF-5DA8-8627-EAF59F3DEE30}"/>
              </a:ext>
            </a:extLst>
          </p:cNvPr>
          <p:cNvSpPr/>
          <p:nvPr/>
        </p:nvSpPr>
        <p:spPr>
          <a:xfrm rot="-7952675">
            <a:off x="8819121" y="-15347"/>
            <a:ext cx="1170820" cy="872095"/>
          </a:xfrm>
          <a:custGeom>
            <a:avLst/>
            <a:gdLst/>
            <a:ahLst/>
            <a:cxnLst/>
            <a:rect l="l" t="t" r="r" b="b"/>
            <a:pathLst>
              <a:path w="2101948" h="1350501">
                <a:moveTo>
                  <a:pt x="0" y="0"/>
                </a:moveTo>
                <a:lnTo>
                  <a:pt x="2101948" y="0"/>
                </a:lnTo>
                <a:lnTo>
                  <a:pt x="2101948" y="1350501"/>
                </a:lnTo>
                <a:lnTo>
                  <a:pt x="0" y="13505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sz="1500"/>
          </a:p>
        </p:txBody>
      </p:sp>
      <p:sp>
        <p:nvSpPr>
          <p:cNvPr id="36" name="Rectangle : coins arrondis 35">
            <a:extLst>
              <a:ext uri="{FF2B5EF4-FFF2-40B4-BE49-F238E27FC236}">
                <a16:creationId xmlns:a16="http://schemas.microsoft.com/office/drawing/2014/main" id="{69D32374-42C8-8732-1BCA-BB1D0DE5C2AB}"/>
              </a:ext>
            </a:extLst>
          </p:cNvPr>
          <p:cNvSpPr/>
          <p:nvPr/>
        </p:nvSpPr>
        <p:spPr>
          <a:xfrm>
            <a:off x="177643" y="36661"/>
            <a:ext cx="882741" cy="768081"/>
          </a:xfrm>
          <a:prstGeom prst="roundRect">
            <a:avLst/>
          </a:prstGeom>
          <a:gradFill>
            <a:gsLst>
              <a:gs pos="0">
                <a:schemeClr val="accent1">
                  <a:lumMod val="5000"/>
                  <a:lumOff val="95000"/>
                </a:schemeClr>
              </a:gs>
              <a:gs pos="91000">
                <a:schemeClr val="accent3">
                  <a:lumMod val="20000"/>
                  <a:lumOff val="80000"/>
                </a:schemeClr>
              </a:gs>
            </a:gsLst>
            <a:lin ang="10800000" scaled="1"/>
          </a:gradFill>
          <a:ln>
            <a:no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500"/>
          </a:p>
        </p:txBody>
      </p:sp>
      <p:sp>
        <p:nvSpPr>
          <p:cNvPr id="37" name="Freeform 7" descr="Une image contenant Police, texte, Graphique, logo  Description générée automatiquement">
            <a:extLst>
              <a:ext uri="{FF2B5EF4-FFF2-40B4-BE49-F238E27FC236}">
                <a16:creationId xmlns:a16="http://schemas.microsoft.com/office/drawing/2014/main" id="{55637D1E-1F98-6959-409B-6AD0947B0117}"/>
              </a:ext>
            </a:extLst>
          </p:cNvPr>
          <p:cNvSpPr/>
          <p:nvPr/>
        </p:nvSpPr>
        <p:spPr>
          <a:xfrm>
            <a:off x="223130" y="103449"/>
            <a:ext cx="746475" cy="634503"/>
          </a:xfrm>
          <a:custGeom>
            <a:avLst/>
            <a:gdLst/>
            <a:ahLst/>
            <a:cxnLst/>
            <a:rect l="l" t="t" r="r" b="b"/>
            <a:pathLst>
              <a:path w="1096672" h="932171">
                <a:moveTo>
                  <a:pt x="0" y="0"/>
                </a:moveTo>
                <a:lnTo>
                  <a:pt x="1096671" y="0"/>
                </a:lnTo>
                <a:lnTo>
                  <a:pt x="1096671" y="932171"/>
                </a:lnTo>
                <a:lnTo>
                  <a:pt x="0" y="932171"/>
                </a:lnTo>
                <a:lnTo>
                  <a:pt x="0" y="0"/>
                </a:lnTo>
                <a:close/>
              </a:path>
            </a:pathLst>
          </a:custGeom>
          <a:blipFill>
            <a:blip r:embed="rId10"/>
            <a:stretch>
              <a:fillRect/>
            </a:stretch>
          </a:blipFill>
        </p:spPr>
        <p:txBody>
          <a:bodyPr/>
          <a:lstStyle/>
          <a:p>
            <a:endParaRPr lang="fr-FR" sz="1500"/>
          </a:p>
        </p:txBody>
      </p:sp>
      <p:sp>
        <p:nvSpPr>
          <p:cNvPr id="39" name="ZoneTexte 38">
            <a:extLst>
              <a:ext uri="{FF2B5EF4-FFF2-40B4-BE49-F238E27FC236}">
                <a16:creationId xmlns:a16="http://schemas.microsoft.com/office/drawing/2014/main" id="{2AD02F80-3E16-487F-8319-6479B80D7550}"/>
              </a:ext>
            </a:extLst>
          </p:cNvPr>
          <p:cNvSpPr txBox="1"/>
          <p:nvPr/>
        </p:nvSpPr>
        <p:spPr>
          <a:xfrm>
            <a:off x="4042660" y="774156"/>
            <a:ext cx="1175657" cy="273921"/>
          </a:xfrm>
          <a:prstGeom prst="rect">
            <a:avLst/>
          </a:prstGeom>
          <a:noFill/>
        </p:spPr>
        <p:txBody>
          <a:bodyPr wrap="square" rtlCol="0">
            <a:spAutoFit/>
          </a:bodyPr>
          <a:lstStyle/>
          <a:p>
            <a:r>
              <a:rPr lang="fr-FR" sz="1180" dirty="0"/>
              <a:t>Mod. 718</a:t>
            </a:r>
          </a:p>
        </p:txBody>
      </p:sp>
      <p:sp>
        <p:nvSpPr>
          <p:cNvPr id="40" name="TextBox 8">
            <a:extLst>
              <a:ext uri="{FF2B5EF4-FFF2-40B4-BE49-F238E27FC236}">
                <a16:creationId xmlns:a16="http://schemas.microsoft.com/office/drawing/2014/main" id="{1A232C28-7B7A-39EF-167C-A49AF89F9D41}"/>
              </a:ext>
            </a:extLst>
          </p:cNvPr>
          <p:cNvSpPr txBox="1"/>
          <p:nvPr/>
        </p:nvSpPr>
        <p:spPr>
          <a:xfrm>
            <a:off x="811347" y="6688635"/>
            <a:ext cx="1252010" cy="102592"/>
          </a:xfrm>
          <a:prstGeom prst="rect">
            <a:avLst/>
          </a:prstGeom>
        </p:spPr>
        <p:txBody>
          <a:bodyPr lIns="0" tIns="0" rIns="0" bIns="0" rtlCol="0" anchor="t">
            <a:spAutoFit/>
          </a:bodyPr>
          <a:lstStyle/>
          <a:p>
            <a:pPr>
              <a:lnSpc>
                <a:spcPts val="831"/>
              </a:lnSpc>
            </a:pPr>
            <a:r>
              <a:rPr lang="en-US" sz="692" spc="6" dirty="0">
                <a:latin typeface="Montserrat"/>
              </a:rPr>
              <a:t>PROG V3 DU 20/02/24</a:t>
            </a:r>
          </a:p>
        </p:txBody>
      </p:sp>
      <p:sp>
        <p:nvSpPr>
          <p:cNvPr id="2" name="TextBox 21">
            <a:extLst>
              <a:ext uri="{FF2B5EF4-FFF2-40B4-BE49-F238E27FC236}">
                <a16:creationId xmlns:a16="http://schemas.microsoft.com/office/drawing/2014/main" id="{694E4E08-E938-54E1-F8E6-E40057EE45B0}"/>
              </a:ext>
            </a:extLst>
          </p:cNvPr>
          <p:cNvSpPr txBox="1"/>
          <p:nvPr/>
        </p:nvSpPr>
        <p:spPr>
          <a:xfrm>
            <a:off x="1015092" y="209377"/>
            <a:ext cx="4975999" cy="615553"/>
          </a:xfrm>
          <a:prstGeom prst="rect">
            <a:avLst/>
          </a:prstGeom>
        </p:spPr>
        <p:txBody>
          <a:bodyPr wrap="square" lIns="0" tIns="0" rIns="0" bIns="0" rtlCol="0" anchor="t">
            <a:spAutoFit/>
          </a:bodyPr>
          <a:lstStyle/>
          <a:p>
            <a:pPr algn="ctr">
              <a:tabLst>
                <a:tab pos="630555" algn="l"/>
              </a:tabLst>
            </a:pPr>
            <a:r>
              <a:rPr lang="fr-FR" sz="1400" b="1" dirty="0">
                <a:effectLst/>
                <a:latin typeface="Montserrat" panose="00000500000000000000" pitchFamily="2" charset="0"/>
                <a:ea typeface="Lucida Sans Unicode" panose="020B0602030504020204" pitchFamily="34" charset="0"/>
                <a:cs typeface="Lucida Sans Unicode" panose="020B0602030504020204" pitchFamily="34" charset="0"/>
              </a:rPr>
              <a:t>TITRE À FINALITÉ PROFESSIONNELLE </a:t>
            </a:r>
          </a:p>
          <a:p>
            <a:pPr algn="ctr">
              <a:tabLst>
                <a:tab pos="630555" algn="l"/>
              </a:tabLst>
            </a:pPr>
            <a:r>
              <a:rPr lang="fr-FR" sz="1400" b="1" dirty="0">
                <a:effectLst/>
                <a:latin typeface="Montserrat" panose="00000500000000000000" pitchFamily="2" charset="0"/>
                <a:ea typeface="Lucida Sans Unicode" panose="020B0602030504020204" pitchFamily="34" charset="0"/>
                <a:cs typeface="Lucida Sans Unicode" panose="020B0602030504020204" pitchFamily="34" charset="0"/>
              </a:rPr>
              <a:t>COMMIS DE CUISINE - NIVEAU 3</a:t>
            </a:r>
          </a:p>
          <a:p>
            <a:pPr algn="ctr">
              <a:tabLst>
                <a:tab pos="630555" algn="l"/>
              </a:tabLst>
            </a:pPr>
            <a:r>
              <a:rPr lang="fr-FR" sz="1200" dirty="0">
                <a:latin typeface="Montserrat" panose="00000500000000000000" pitchFamily="2" charset="0"/>
                <a:ea typeface="Lucida Sans Unicode" panose="020B0602030504020204" pitchFamily="34" charset="0"/>
                <a:cs typeface="Lucida Sans Unicode" panose="020B0602030504020204" pitchFamily="34" charset="0"/>
              </a:rPr>
              <a:t>Fiche RNCP37859</a:t>
            </a:r>
            <a:endParaRPr lang="en-US" sz="1200" dirty="0">
              <a:effectLst/>
              <a:latin typeface="Montserrat" panose="00000500000000000000" pitchFamily="2" charset="0"/>
              <a:ea typeface="Lucida Sans Unicode" panose="020B0602030504020204" pitchFamily="34" charset="0"/>
              <a:cs typeface="Lucida Sans Unicode" panose="020B0602030504020204" pitchFamily="34" charset="0"/>
            </a:endParaRPr>
          </a:p>
        </p:txBody>
      </p:sp>
      <p:grpSp>
        <p:nvGrpSpPr>
          <p:cNvPr id="4" name="Groupe 3">
            <a:extLst>
              <a:ext uri="{FF2B5EF4-FFF2-40B4-BE49-F238E27FC236}">
                <a16:creationId xmlns:a16="http://schemas.microsoft.com/office/drawing/2014/main" id="{C5FAA45A-96CF-89F8-70A5-C1DCC1BAECF1}"/>
              </a:ext>
            </a:extLst>
          </p:cNvPr>
          <p:cNvGrpSpPr/>
          <p:nvPr/>
        </p:nvGrpSpPr>
        <p:grpSpPr>
          <a:xfrm>
            <a:off x="382858" y="1143000"/>
            <a:ext cx="4374231" cy="341234"/>
            <a:chOff x="1192856" y="1071907"/>
            <a:chExt cx="4819755" cy="375989"/>
          </a:xfrm>
        </p:grpSpPr>
        <p:grpSp>
          <p:nvGrpSpPr>
            <p:cNvPr id="7" name="Groupe 6">
              <a:extLst>
                <a:ext uri="{FF2B5EF4-FFF2-40B4-BE49-F238E27FC236}">
                  <a16:creationId xmlns:a16="http://schemas.microsoft.com/office/drawing/2014/main" id="{A79D3C2E-CC5A-534D-F446-770783CF559E}"/>
                </a:ext>
              </a:extLst>
            </p:cNvPr>
            <p:cNvGrpSpPr/>
            <p:nvPr/>
          </p:nvGrpSpPr>
          <p:grpSpPr>
            <a:xfrm>
              <a:off x="1192856" y="1071907"/>
              <a:ext cx="403031" cy="369332"/>
              <a:chOff x="157686" y="1080534"/>
              <a:chExt cx="707886" cy="707886"/>
            </a:xfrm>
          </p:grpSpPr>
          <p:sp>
            <p:nvSpPr>
              <p:cNvPr id="13" name="Ellipse 12">
                <a:extLst>
                  <a:ext uri="{FF2B5EF4-FFF2-40B4-BE49-F238E27FC236}">
                    <a16:creationId xmlns:a16="http://schemas.microsoft.com/office/drawing/2014/main" id="{D4BAD932-3B1B-9AFC-0DF5-614D80A50DC9}"/>
                  </a:ext>
                </a:extLst>
              </p:cNvPr>
              <p:cNvSpPr/>
              <p:nvPr/>
            </p:nvSpPr>
            <p:spPr>
              <a:xfrm>
                <a:off x="157686" y="1080534"/>
                <a:ext cx="707886" cy="707886"/>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414955">
                  <a:defRPr/>
                </a:pPr>
                <a:endParaRPr lang="en-US" sz="1634" kern="0" dirty="0">
                  <a:solidFill>
                    <a:prstClr val="black"/>
                  </a:solidFill>
                  <a:latin typeface="Calibri" panose="020F0502020204030204"/>
                </a:endParaRPr>
              </a:p>
            </p:txBody>
          </p:sp>
          <p:pic>
            <p:nvPicPr>
              <p:cNvPr id="35" name="Image 34">
                <a:extLst>
                  <a:ext uri="{FF2B5EF4-FFF2-40B4-BE49-F238E27FC236}">
                    <a16:creationId xmlns:a16="http://schemas.microsoft.com/office/drawing/2014/main" id="{F3BAA2B7-E95D-937A-CEAD-381595F23125}"/>
                  </a:ext>
                </a:extLst>
              </p:cNvPr>
              <p:cNvPicPr>
                <a:picLocks noChangeAspect="1"/>
              </p:cNvPicPr>
              <p:nvPr/>
            </p:nvPicPr>
            <p:blipFill>
              <a:blip r:embed="rId11" cstate="print">
                <a:biLevel thresh="75000"/>
                <a:extLst>
                  <a:ext uri="{28A0092B-C50C-407E-A947-70E740481C1C}">
                    <a14:useLocalDpi xmlns:a14="http://schemas.microsoft.com/office/drawing/2010/main" val="0"/>
                  </a:ext>
                </a:extLst>
              </a:blip>
              <a:srcRect/>
              <a:stretch/>
            </p:blipFill>
            <p:spPr>
              <a:xfrm>
                <a:off x="261548" y="1199817"/>
                <a:ext cx="500162" cy="500162"/>
              </a:xfrm>
              <a:prstGeom prst="rect">
                <a:avLst/>
              </a:prstGeom>
              <a:noFill/>
              <a:ln>
                <a:noFill/>
              </a:ln>
            </p:spPr>
          </p:pic>
        </p:grpSp>
        <p:sp>
          <p:nvSpPr>
            <p:cNvPr id="10" name="ZoneTexte 9">
              <a:extLst>
                <a:ext uri="{FF2B5EF4-FFF2-40B4-BE49-F238E27FC236}">
                  <a16:creationId xmlns:a16="http://schemas.microsoft.com/office/drawing/2014/main" id="{6DFF4AF9-2145-910A-01D3-B7D96D799CB4}"/>
                </a:ext>
              </a:extLst>
            </p:cNvPr>
            <p:cNvSpPr txBox="1"/>
            <p:nvPr/>
          </p:nvSpPr>
          <p:spPr>
            <a:xfrm>
              <a:off x="1595886" y="1130674"/>
              <a:ext cx="4416725" cy="317222"/>
            </a:xfrm>
            <a:prstGeom prst="rect">
              <a:avLst/>
            </a:prstGeom>
            <a:noFill/>
          </p:spPr>
          <p:txBody>
            <a:bodyPr wrap="square" rtlCol="0">
              <a:spAutoFit/>
            </a:bodyPr>
            <a:lstStyle/>
            <a:p>
              <a:pPr defTabSz="414955">
                <a:defRPr/>
              </a:pPr>
              <a:r>
                <a:rPr lang="fr-FR" sz="1271" b="1" kern="0" dirty="0">
                  <a:solidFill>
                    <a:prstClr val="black"/>
                  </a:solidFill>
                  <a:latin typeface="Montserrat" panose="00000500000000000000" pitchFamily="2" charset="0"/>
                </a:rPr>
                <a:t>Objectifs du programme</a:t>
              </a:r>
            </a:p>
          </p:txBody>
        </p:sp>
      </p:grpSp>
      <p:grpSp>
        <p:nvGrpSpPr>
          <p:cNvPr id="42" name="Groupe 41">
            <a:extLst>
              <a:ext uri="{FF2B5EF4-FFF2-40B4-BE49-F238E27FC236}">
                <a16:creationId xmlns:a16="http://schemas.microsoft.com/office/drawing/2014/main" id="{19AF8D04-7909-AC6D-EBD2-94ED1F5676C1}"/>
              </a:ext>
            </a:extLst>
          </p:cNvPr>
          <p:cNvGrpSpPr/>
          <p:nvPr/>
        </p:nvGrpSpPr>
        <p:grpSpPr>
          <a:xfrm>
            <a:off x="377449" y="4888171"/>
            <a:ext cx="4379641" cy="365798"/>
            <a:chOff x="4980320" y="1037212"/>
            <a:chExt cx="4825715" cy="403055"/>
          </a:xfrm>
        </p:grpSpPr>
        <p:grpSp>
          <p:nvGrpSpPr>
            <p:cNvPr id="54" name="Groupe 53">
              <a:extLst>
                <a:ext uri="{FF2B5EF4-FFF2-40B4-BE49-F238E27FC236}">
                  <a16:creationId xmlns:a16="http://schemas.microsoft.com/office/drawing/2014/main" id="{CA48FB1E-AE95-CA93-C7C6-423F41233226}"/>
                </a:ext>
              </a:extLst>
            </p:cNvPr>
            <p:cNvGrpSpPr/>
            <p:nvPr/>
          </p:nvGrpSpPr>
          <p:grpSpPr>
            <a:xfrm>
              <a:off x="4980320" y="1037212"/>
              <a:ext cx="414067" cy="403055"/>
              <a:chOff x="5149971" y="1578634"/>
              <a:chExt cx="477330" cy="451906"/>
            </a:xfrm>
          </p:grpSpPr>
          <p:sp>
            <p:nvSpPr>
              <p:cNvPr id="56" name="Ellipse 55">
                <a:extLst>
                  <a:ext uri="{FF2B5EF4-FFF2-40B4-BE49-F238E27FC236}">
                    <a16:creationId xmlns:a16="http://schemas.microsoft.com/office/drawing/2014/main" id="{D3A54C6B-2630-5CDA-4C9F-0830FD32EF0B}"/>
                  </a:ext>
                </a:extLst>
              </p:cNvPr>
              <p:cNvSpPr/>
              <p:nvPr/>
            </p:nvSpPr>
            <p:spPr>
              <a:xfrm>
                <a:off x="5149971" y="1578634"/>
                <a:ext cx="477330" cy="451906"/>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414955">
                  <a:defRPr/>
                </a:pPr>
                <a:endParaRPr lang="en-US" sz="1634" kern="0" dirty="0">
                  <a:solidFill>
                    <a:sysClr val="windowText" lastClr="000000"/>
                  </a:solidFill>
                  <a:latin typeface="Calibri" panose="020F0502020204030204"/>
                </a:endParaRPr>
              </a:p>
            </p:txBody>
          </p:sp>
          <p:pic>
            <p:nvPicPr>
              <p:cNvPr id="57" name="Image 56">
                <a:extLst>
                  <a:ext uri="{FF2B5EF4-FFF2-40B4-BE49-F238E27FC236}">
                    <a16:creationId xmlns:a16="http://schemas.microsoft.com/office/drawing/2014/main" id="{503A1455-A5A7-B38F-91B6-8DAF6D7600CC}"/>
                  </a:ext>
                </a:extLst>
              </p:cNvPr>
              <p:cNvPicPr>
                <a:picLocks noChangeAspect="1"/>
              </p:cNvPicPr>
              <p:nvPr/>
            </p:nvPicPr>
            <p:blipFill>
              <a:blip r:embed="rId12" cstate="print">
                <a:biLevel thresh="75000"/>
                <a:extLst>
                  <a:ext uri="{28A0092B-C50C-407E-A947-70E740481C1C}">
                    <a14:useLocalDpi xmlns:a14="http://schemas.microsoft.com/office/drawing/2010/main" val="0"/>
                  </a:ext>
                </a:extLst>
              </a:blip>
              <a:srcRect/>
              <a:stretch/>
            </p:blipFill>
            <p:spPr>
              <a:xfrm>
                <a:off x="5225277" y="1656478"/>
                <a:ext cx="337261" cy="319297"/>
              </a:xfrm>
              <a:prstGeom prst="rect">
                <a:avLst/>
              </a:prstGeom>
            </p:spPr>
          </p:pic>
        </p:grpSp>
        <p:sp>
          <p:nvSpPr>
            <p:cNvPr id="55" name="ZoneTexte 54">
              <a:extLst>
                <a:ext uri="{FF2B5EF4-FFF2-40B4-BE49-F238E27FC236}">
                  <a16:creationId xmlns:a16="http://schemas.microsoft.com/office/drawing/2014/main" id="{B7285F1F-BAAA-015B-C9B4-3D49B132B777}"/>
                </a:ext>
              </a:extLst>
            </p:cNvPr>
            <p:cNvSpPr txBox="1"/>
            <p:nvPr/>
          </p:nvSpPr>
          <p:spPr>
            <a:xfrm>
              <a:off x="5389310" y="1106509"/>
              <a:ext cx="4416725" cy="317222"/>
            </a:xfrm>
            <a:prstGeom prst="rect">
              <a:avLst/>
            </a:prstGeom>
            <a:noFill/>
          </p:spPr>
          <p:txBody>
            <a:bodyPr wrap="square" rtlCol="0">
              <a:spAutoFit/>
            </a:bodyPr>
            <a:lstStyle/>
            <a:p>
              <a:pPr defTabSz="414955">
                <a:defRPr/>
              </a:pPr>
              <a:r>
                <a:rPr lang="fr-FR" sz="1271" b="1" kern="0" dirty="0">
                  <a:solidFill>
                    <a:prstClr val="black"/>
                  </a:solidFill>
                  <a:latin typeface="Montserrat" panose="00000500000000000000" pitchFamily="2" charset="0"/>
                </a:rPr>
                <a:t>Le parcours de formation</a:t>
              </a:r>
            </a:p>
          </p:txBody>
        </p:sp>
      </p:grpSp>
      <p:sp>
        <p:nvSpPr>
          <p:cNvPr id="58" name="ZoneTexte 57">
            <a:extLst>
              <a:ext uri="{FF2B5EF4-FFF2-40B4-BE49-F238E27FC236}">
                <a16:creationId xmlns:a16="http://schemas.microsoft.com/office/drawing/2014/main" id="{407FCB73-1DB4-ED70-4F17-38780A2B228D}"/>
              </a:ext>
            </a:extLst>
          </p:cNvPr>
          <p:cNvSpPr txBox="1"/>
          <p:nvPr/>
        </p:nvSpPr>
        <p:spPr>
          <a:xfrm>
            <a:off x="779326" y="1408034"/>
            <a:ext cx="5211766" cy="3323987"/>
          </a:xfrm>
          <a:prstGeom prst="rect">
            <a:avLst/>
          </a:prstGeom>
          <a:noFill/>
        </p:spPr>
        <p:txBody>
          <a:bodyPr wrap="square">
            <a:spAutoFit/>
          </a:bodyPr>
          <a:lstStyle/>
          <a:p>
            <a:pPr algn="just"/>
            <a:r>
              <a:rPr lang="fr-FR" sz="1000" b="1" dirty="0">
                <a:latin typeface="Montserrat" panose="00000500000000000000" pitchFamily="2" charset="0"/>
              </a:rPr>
              <a:t>Formation aux techniques de bases du métier de commis de cuisine:</a:t>
            </a:r>
          </a:p>
          <a:p>
            <a:pPr marL="171450" indent="-171450" algn="just">
              <a:buFont typeface="Arial" panose="020B0604020202020204" pitchFamily="34" charset="0"/>
              <a:buChar char="•"/>
            </a:pPr>
            <a:r>
              <a:rPr lang="fr-FR" sz="1000" dirty="0">
                <a:latin typeface="Montserrat" panose="00000500000000000000" pitchFamily="2" charset="0"/>
              </a:rPr>
              <a:t>Adopter une posture professionnelle permettant de collaborer efficacement au sein d’un collectif de travail et communiquer de manière compréhensible avec son environnement de travail pour faciliter les transmissions d’information.</a:t>
            </a:r>
          </a:p>
          <a:p>
            <a:pPr marL="171450" indent="-171450" algn="just">
              <a:buFont typeface="Arial" panose="020B0604020202020204" pitchFamily="34" charset="0"/>
              <a:buChar char="•"/>
            </a:pPr>
            <a:r>
              <a:rPr lang="fr-FR" sz="1000" dirty="0">
                <a:latin typeface="Montserrat" panose="00000500000000000000" pitchFamily="2" charset="0"/>
              </a:rPr>
              <a:t>Contribuer à la préparation de la production culinaire sucrée ou salée en suivant les consignes de production transmises par sa hiérarchie. Préparer son poste de travail selon les consignes de production et les règles d’hygiène et de sécurité sanitaire et de sécurité au travail </a:t>
            </a:r>
          </a:p>
          <a:p>
            <a:pPr marL="171450" indent="-171450" algn="just">
              <a:buFont typeface="Arial" panose="020B0604020202020204" pitchFamily="34" charset="0"/>
              <a:buChar char="•"/>
            </a:pPr>
            <a:r>
              <a:rPr lang="fr-FR" sz="1000" dirty="0">
                <a:latin typeface="Montserrat" panose="00000500000000000000" pitchFamily="2" charset="0"/>
              </a:rPr>
              <a:t>Réaliser différentes activités selon les besoins et la taille de l’établissement : sélection et lavage des produits avant la production, préparation de tout ou partie des entrées, des plats et des desserts, dressage des entrées, plats chauds et des desserts, nettoyage des espaces et des postes de travail.</a:t>
            </a:r>
          </a:p>
          <a:p>
            <a:pPr marL="171450" indent="-171450" algn="just">
              <a:buFont typeface="Arial" panose="020B0604020202020204" pitchFamily="34" charset="0"/>
              <a:buChar char="•"/>
            </a:pPr>
            <a:r>
              <a:rPr lang="fr-FR" sz="1000" dirty="0">
                <a:latin typeface="Montserrat" panose="00000500000000000000" pitchFamily="2" charset="0"/>
              </a:rPr>
              <a:t>Respecter les conditions règlementaires d’hygiène et de sécurité sanitaire relatives à la restauration.</a:t>
            </a:r>
          </a:p>
          <a:p>
            <a:pPr marL="171450" indent="-171450" algn="just">
              <a:buFont typeface="Arial" panose="020B0604020202020204" pitchFamily="34" charset="0"/>
              <a:buChar char="•"/>
            </a:pPr>
            <a:r>
              <a:rPr lang="fr-FR" sz="1000" dirty="0">
                <a:latin typeface="Montserrat" panose="00000500000000000000" pitchFamily="2" charset="0"/>
              </a:rPr>
              <a:t>Réceptionner des produits et participer à l’approvisionnement des marchandises à partir des documents administratifs et en réalisant le suivi des mouvements de stocks</a:t>
            </a:r>
          </a:p>
          <a:p>
            <a:pPr marL="171450" indent="-171450" algn="just">
              <a:buFont typeface="Arial" panose="020B0604020202020204" pitchFamily="34" charset="0"/>
              <a:buChar char="•"/>
            </a:pPr>
            <a:r>
              <a:rPr lang="fr-FR" sz="1000" dirty="0">
                <a:latin typeface="Montserrat" panose="00000500000000000000" pitchFamily="2" charset="0"/>
              </a:rPr>
              <a:t>Ranger des produits en tenant compte de méthode de stockage et en respectant les règles d’hygiène sanitaire et de sécurité au travail</a:t>
            </a:r>
          </a:p>
          <a:p>
            <a:pPr algn="just"/>
            <a:r>
              <a:rPr lang="fr-FR" sz="1000" b="1" dirty="0">
                <a:latin typeface="Montserrat" panose="00000500000000000000" pitchFamily="2" charset="0"/>
              </a:rPr>
              <a:t>La finalité est l’insertion immédiate dans la vie professionnelle</a:t>
            </a:r>
            <a:endParaRPr lang="fr-FR" sz="1000" dirty="0">
              <a:latin typeface="Montserrat" panose="00000500000000000000" pitchFamily="2" charset="0"/>
            </a:endParaRPr>
          </a:p>
        </p:txBody>
      </p:sp>
      <p:sp>
        <p:nvSpPr>
          <p:cNvPr id="59" name="ZoneTexte 58">
            <a:extLst>
              <a:ext uri="{FF2B5EF4-FFF2-40B4-BE49-F238E27FC236}">
                <a16:creationId xmlns:a16="http://schemas.microsoft.com/office/drawing/2014/main" id="{7C1DB982-AB2A-3BFE-119D-E5B32750253D}"/>
              </a:ext>
            </a:extLst>
          </p:cNvPr>
          <p:cNvSpPr txBox="1"/>
          <p:nvPr/>
        </p:nvSpPr>
        <p:spPr>
          <a:xfrm>
            <a:off x="730453" y="5192971"/>
            <a:ext cx="5260638" cy="1015663"/>
          </a:xfrm>
          <a:prstGeom prst="rect">
            <a:avLst/>
          </a:prstGeom>
          <a:noFill/>
        </p:spPr>
        <p:txBody>
          <a:bodyPr wrap="square">
            <a:spAutoFit/>
          </a:bodyPr>
          <a:lstStyle/>
          <a:p>
            <a:pPr algn="just"/>
            <a:r>
              <a:rPr lang="fr-FR" sz="1000" dirty="0">
                <a:latin typeface="Montserrat" panose="00000500000000000000" pitchFamily="2" charset="0"/>
              </a:rPr>
              <a:t>Le parcours de formation TFP Commis de cuisine est composé de 3 blocs de compétence. Chaque bloc de compétences est évalué de manière autonome et la certification est réputée acquise dès lors que le candidat a validé les trois blocs de la certification.</a:t>
            </a:r>
          </a:p>
          <a:p>
            <a:pPr algn="just"/>
            <a:r>
              <a:rPr lang="fr-FR" sz="1000" dirty="0">
                <a:latin typeface="Montserrat" panose="00000500000000000000" pitchFamily="2" charset="0"/>
              </a:rPr>
              <a:t>Une évaluation préalable (positionnement) valide l’accès au parcours de formation. </a:t>
            </a:r>
          </a:p>
        </p:txBody>
      </p:sp>
      <p:sp>
        <p:nvSpPr>
          <p:cNvPr id="61" name="Freeform 6">
            <a:extLst>
              <a:ext uri="{FF2B5EF4-FFF2-40B4-BE49-F238E27FC236}">
                <a16:creationId xmlns:a16="http://schemas.microsoft.com/office/drawing/2014/main" id="{13C2E6BC-9B0E-6353-3D4B-C8BB11BED886}"/>
              </a:ext>
            </a:extLst>
          </p:cNvPr>
          <p:cNvSpPr/>
          <p:nvPr/>
        </p:nvSpPr>
        <p:spPr>
          <a:xfrm>
            <a:off x="6324600" y="892056"/>
            <a:ext cx="355949" cy="250944"/>
          </a:xfrm>
          <a:custGeom>
            <a:avLst/>
            <a:gdLst/>
            <a:ahLst/>
            <a:cxnLst/>
            <a:rect l="l" t="t" r="r" b="b"/>
            <a:pathLst>
              <a:path w="392203" h="276503">
                <a:moveTo>
                  <a:pt x="0" y="0"/>
                </a:moveTo>
                <a:lnTo>
                  <a:pt x="392203" y="0"/>
                </a:lnTo>
                <a:lnTo>
                  <a:pt x="392203" y="276503"/>
                </a:lnTo>
                <a:lnTo>
                  <a:pt x="0" y="27650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829909"/>
            <a:endParaRPr lang="fr-FR" sz="1634">
              <a:solidFill>
                <a:prstClr val="black"/>
              </a:solidFill>
              <a:latin typeface="Calibri"/>
            </a:endParaRPr>
          </a:p>
        </p:txBody>
      </p:sp>
      <p:sp>
        <p:nvSpPr>
          <p:cNvPr id="62" name="Freeform 7">
            <a:extLst>
              <a:ext uri="{FF2B5EF4-FFF2-40B4-BE49-F238E27FC236}">
                <a16:creationId xmlns:a16="http://schemas.microsoft.com/office/drawing/2014/main" id="{F6DD6015-EB0D-32A3-6123-8DBF04E4996A}"/>
              </a:ext>
            </a:extLst>
          </p:cNvPr>
          <p:cNvSpPr/>
          <p:nvPr/>
        </p:nvSpPr>
        <p:spPr>
          <a:xfrm>
            <a:off x="6424150" y="1280450"/>
            <a:ext cx="217978" cy="243550"/>
          </a:xfrm>
          <a:custGeom>
            <a:avLst/>
            <a:gdLst/>
            <a:ahLst/>
            <a:cxnLst/>
            <a:rect l="l" t="t" r="r" b="b"/>
            <a:pathLst>
              <a:path w="240179" h="268356">
                <a:moveTo>
                  <a:pt x="0" y="0"/>
                </a:moveTo>
                <a:lnTo>
                  <a:pt x="240179" y="0"/>
                </a:lnTo>
                <a:lnTo>
                  <a:pt x="240179" y="268356"/>
                </a:lnTo>
                <a:lnTo>
                  <a:pt x="0" y="26835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defTabSz="829909"/>
            <a:endParaRPr lang="fr-FR" sz="1634">
              <a:solidFill>
                <a:prstClr val="black"/>
              </a:solidFill>
              <a:latin typeface="Calibri"/>
            </a:endParaRPr>
          </a:p>
        </p:txBody>
      </p:sp>
      <p:sp>
        <p:nvSpPr>
          <p:cNvPr id="63" name="Freeform 8">
            <a:extLst>
              <a:ext uri="{FF2B5EF4-FFF2-40B4-BE49-F238E27FC236}">
                <a16:creationId xmlns:a16="http://schemas.microsoft.com/office/drawing/2014/main" id="{26CF5B4A-8AA1-DA87-7415-7A78318CD400}"/>
              </a:ext>
            </a:extLst>
          </p:cNvPr>
          <p:cNvSpPr/>
          <p:nvPr/>
        </p:nvSpPr>
        <p:spPr>
          <a:xfrm>
            <a:off x="6358713" y="1752600"/>
            <a:ext cx="321835" cy="321835"/>
          </a:xfrm>
          <a:custGeom>
            <a:avLst/>
            <a:gdLst/>
            <a:ahLst/>
            <a:cxnLst/>
            <a:rect l="l" t="t" r="r" b="b"/>
            <a:pathLst>
              <a:path w="354615" h="354615">
                <a:moveTo>
                  <a:pt x="0" y="0"/>
                </a:moveTo>
                <a:lnTo>
                  <a:pt x="354615" y="0"/>
                </a:lnTo>
                <a:lnTo>
                  <a:pt x="354615" y="354615"/>
                </a:lnTo>
                <a:lnTo>
                  <a:pt x="0" y="35461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defTabSz="829909"/>
            <a:endParaRPr lang="fr-FR" sz="1634">
              <a:solidFill>
                <a:prstClr val="black"/>
              </a:solidFill>
              <a:latin typeface="Calibri"/>
            </a:endParaRPr>
          </a:p>
        </p:txBody>
      </p:sp>
      <p:sp>
        <p:nvSpPr>
          <p:cNvPr id="64" name="Freeform 9">
            <a:extLst>
              <a:ext uri="{FF2B5EF4-FFF2-40B4-BE49-F238E27FC236}">
                <a16:creationId xmlns:a16="http://schemas.microsoft.com/office/drawing/2014/main" id="{7810C8CB-0D65-4796-E66F-4C8C323B3082}"/>
              </a:ext>
            </a:extLst>
          </p:cNvPr>
          <p:cNvSpPr/>
          <p:nvPr/>
        </p:nvSpPr>
        <p:spPr>
          <a:xfrm>
            <a:off x="6324600" y="2543104"/>
            <a:ext cx="331980" cy="331980"/>
          </a:xfrm>
          <a:custGeom>
            <a:avLst/>
            <a:gdLst/>
            <a:ahLst/>
            <a:cxnLst/>
            <a:rect l="l" t="t" r="r" b="b"/>
            <a:pathLst>
              <a:path w="365793" h="365793">
                <a:moveTo>
                  <a:pt x="0" y="0"/>
                </a:moveTo>
                <a:lnTo>
                  <a:pt x="365793" y="0"/>
                </a:lnTo>
                <a:lnTo>
                  <a:pt x="365793" y="365793"/>
                </a:lnTo>
                <a:lnTo>
                  <a:pt x="0" y="36579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defTabSz="829909"/>
            <a:endParaRPr lang="fr-FR" sz="1634">
              <a:solidFill>
                <a:prstClr val="black"/>
              </a:solidFill>
              <a:latin typeface="Calibri"/>
            </a:endParaRPr>
          </a:p>
        </p:txBody>
      </p:sp>
      <p:sp>
        <p:nvSpPr>
          <p:cNvPr id="65" name="Freeform 10">
            <a:extLst>
              <a:ext uri="{FF2B5EF4-FFF2-40B4-BE49-F238E27FC236}">
                <a16:creationId xmlns:a16="http://schemas.microsoft.com/office/drawing/2014/main" id="{ABE7297A-8AB4-3C39-782E-60EA1EEBF721}"/>
              </a:ext>
            </a:extLst>
          </p:cNvPr>
          <p:cNvSpPr/>
          <p:nvPr/>
        </p:nvSpPr>
        <p:spPr>
          <a:xfrm>
            <a:off x="6324600" y="4067104"/>
            <a:ext cx="305648" cy="352841"/>
          </a:xfrm>
          <a:custGeom>
            <a:avLst/>
            <a:gdLst/>
            <a:ahLst/>
            <a:cxnLst/>
            <a:rect l="l" t="t" r="r" b="b"/>
            <a:pathLst>
              <a:path w="336779" h="388778">
                <a:moveTo>
                  <a:pt x="0" y="0"/>
                </a:moveTo>
                <a:lnTo>
                  <a:pt x="336778" y="0"/>
                </a:lnTo>
                <a:lnTo>
                  <a:pt x="336778" y="388778"/>
                </a:lnTo>
                <a:lnTo>
                  <a:pt x="0" y="38877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defTabSz="829909"/>
            <a:endParaRPr lang="fr-FR" sz="1634">
              <a:solidFill>
                <a:prstClr val="black"/>
              </a:solidFill>
              <a:latin typeface="Calibri"/>
            </a:endParaRPr>
          </a:p>
        </p:txBody>
      </p:sp>
      <p:sp>
        <p:nvSpPr>
          <p:cNvPr id="66" name="TextBox 29">
            <a:extLst>
              <a:ext uri="{FF2B5EF4-FFF2-40B4-BE49-F238E27FC236}">
                <a16:creationId xmlns:a16="http://schemas.microsoft.com/office/drawing/2014/main" id="{9F09D42D-6C64-EB04-1956-AF09C76A0C71}"/>
              </a:ext>
            </a:extLst>
          </p:cNvPr>
          <p:cNvSpPr txBox="1"/>
          <p:nvPr/>
        </p:nvSpPr>
        <p:spPr>
          <a:xfrm>
            <a:off x="6806990" y="237533"/>
            <a:ext cx="2061655" cy="451727"/>
          </a:xfrm>
          <a:prstGeom prst="rect">
            <a:avLst/>
          </a:prstGeom>
        </p:spPr>
        <p:txBody>
          <a:bodyPr lIns="0" tIns="0" rIns="0" bIns="0" rtlCol="0" anchor="t">
            <a:spAutoFit/>
          </a:bodyPr>
          <a:lstStyle/>
          <a:p>
            <a:pPr defTabSz="829909">
              <a:lnSpc>
                <a:spcPts val="1198"/>
              </a:lnSpc>
            </a:pPr>
            <a:r>
              <a:rPr lang="en-US" sz="900" spc="9" dirty="0">
                <a:solidFill>
                  <a:srgbClr val="000000"/>
                </a:solidFill>
                <a:latin typeface="Montserrat Bold"/>
              </a:rPr>
              <a:t>Durée du </a:t>
            </a:r>
            <a:r>
              <a:rPr lang="en-US" sz="900" spc="9" dirty="0" err="1">
                <a:solidFill>
                  <a:srgbClr val="000000"/>
                </a:solidFill>
                <a:latin typeface="Montserrat Bold"/>
              </a:rPr>
              <a:t>parcours</a:t>
            </a:r>
            <a:r>
              <a:rPr lang="en-US" sz="900" spc="9" dirty="0">
                <a:solidFill>
                  <a:srgbClr val="000000"/>
                </a:solidFill>
                <a:latin typeface="Montserrat Bold"/>
              </a:rPr>
              <a:t>:</a:t>
            </a:r>
          </a:p>
          <a:p>
            <a:pPr defTabSz="829909">
              <a:lnSpc>
                <a:spcPts val="1198"/>
              </a:lnSpc>
            </a:pPr>
            <a:r>
              <a:rPr lang="en-US" sz="900" spc="9" dirty="0">
                <a:solidFill>
                  <a:srgbClr val="000000"/>
                </a:solidFill>
                <a:latin typeface="Montserrat"/>
              </a:rPr>
              <a:t>280 </a:t>
            </a:r>
            <a:r>
              <a:rPr lang="en-US" sz="900" spc="9" dirty="0" err="1">
                <a:solidFill>
                  <a:srgbClr val="000000"/>
                </a:solidFill>
                <a:latin typeface="Montserrat"/>
              </a:rPr>
              <a:t>heures</a:t>
            </a:r>
            <a:r>
              <a:rPr lang="en-US" sz="900" spc="9" dirty="0">
                <a:solidFill>
                  <a:srgbClr val="000000"/>
                </a:solidFill>
                <a:latin typeface="Montserrat"/>
              </a:rPr>
              <a:t> </a:t>
            </a:r>
            <a:r>
              <a:rPr lang="en-US" sz="900" spc="9" dirty="0" err="1">
                <a:solidFill>
                  <a:srgbClr val="000000"/>
                </a:solidFill>
                <a:latin typeface="Montserrat"/>
              </a:rPr>
              <a:t>en</a:t>
            </a:r>
            <a:r>
              <a:rPr lang="en-US" sz="900" spc="9" dirty="0">
                <a:solidFill>
                  <a:srgbClr val="000000"/>
                </a:solidFill>
                <a:latin typeface="Montserrat"/>
              </a:rPr>
              <a:t> formation et 119 </a:t>
            </a:r>
            <a:r>
              <a:rPr lang="en-US" sz="900" spc="9" dirty="0" err="1">
                <a:solidFill>
                  <a:srgbClr val="000000"/>
                </a:solidFill>
                <a:latin typeface="Montserrat"/>
              </a:rPr>
              <a:t>heures</a:t>
            </a:r>
            <a:r>
              <a:rPr lang="en-US" sz="900" spc="9" dirty="0">
                <a:solidFill>
                  <a:srgbClr val="000000"/>
                </a:solidFill>
                <a:latin typeface="Montserrat"/>
              </a:rPr>
              <a:t> de stage </a:t>
            </a:r>
            <a:r>
              <a:rPr lang="en-US" sz="900" spc="9" dirty="0" err="1">
                <a:solidFill>
                  <a:srgbClr val="000000"/>
                </a:solidFill>
                <a:latin typeface="Montserrat"/>
              </a:rPr>
              <a:t>en</a:t>
            </a:r>
            <a:r>
              <a:rPr lang="en-US" sz="900" spc="9" dirty="0">
                <a:solidFill>
                  <a:srgbClr val="000000"/>
                </a:solidFill>
                <a:latin typeface="Montserrat"/>
              </a:rPr>
              <a:t> </a:t>
            </a:r>
            <a:r>
              <a:rPr lang="en-US" sz="900" spc="9" dirty="0" err="1">
                <a:solidFill>
                  <a:srgbClr val="000000"/>
                </a:solidFill>
                <a:latin typeface="Montserrat"/>
              </a:rPr>
              <a:t>entreprise</a:t>
            </a:r>
            <a:endParaRPr lang="en-US" sz="900" spc="9" dirty="0">
              <a:solidFill>
                <a:srgbClr val="000000"/>
              </a:solidFill>
              <a:latin typeface="Montserrat"/>
            </a:endParaRPr>
          </a:p>
        </p:txBody>
      </p:sp>
      <p:sp>
        <p:nvSpPr>
          <p:cNvPr id="68" name="TextBox 31">
            <a:extLst>
              <a:ext uri="{FF2B5EF4-FFF2-40B4-BE49-F238E27FC236}">
                <a16:creationId xmlns:a16="http://schemas.microsoft.com/office/drawing/2014/main" id="{0BA97DEF-95DF-91A2-52CA-AD777DC38544}"/>
              </a:ext>
            </a:extLst>
          </p:cNvPr>
          <p:cNvSpPr txBox="1"/>
          <p:nvPr/>
        </p:nvSpPr>
        <p:spPr>
          <a:xfrm>
            <a:off x="6810365" y="3838504"/>
            <a:ext cx="2686124" cy="759503"/>
          </a:xfrm>
          <a:prstGeom prst="rect">
            <a:avLst/>
          </a:prstGeom>
        </p:spPr>
        <p:txBody>
          <a:bodyPr wrap="square" lIns="0" tIns="0" rIns="0" bIns="0" rtlCol="0" anchor="t">
            <a:spAutoFit/>
          </a:bodyPr>
          <a:lstStyle/>
          <a:p>
            <a:pPr algn="just" defTabSz="829909">
              <a:lnSpc>
                <a:spcPts val="1198"/>
              </a:lnSpc>
            </a:pPr>
            <a:r>
              <a:rPr lang="en-US" sz="900" dirty="0" err="1">
                <a:solidFill>
                  <a:srgbClr val="000000"/>
                </a:solidFill>
                <a:latin typeface="Montserrat Bold"/>
              </a:rPr>
              <a:t>Accessibilité</a:t>
            </a:r>
            <a:r>
              <a:rPr lang="en-US" sz="900" dirty="0">
                <a:solidFill>
                  <a:srgbClr val="000000"/>
                </a:solidFill>
                <a:latin typeface="Montserrat Bold"/>
              </a:rPr>
              <a:t> :</a:t>
            </a:r>
          </a:p>
          <a:p>
            <a:pPr algn="just" defTabSz="829909">
              <a:lnSpc>
                <a:spcPts val="1198"/>
              </a:lnSpc>
            </a:pPr>
            <a:r>
              <a:rPr lang="en-US" sz="900" dirty="0">
                <a:solidFill>
                  <a:srgbClr val="000000"/>
                </a:solidFill>
                <a:latin typeface="Montserrat"/>
              </a:rPr>
              <a:t>Établissement accessible aux </a:t>
            </a:r>
            <a:r>
              <a:rPr lang="en-US" sz="900" dirty="0" err="1">
                <a:solidFill>
                  <a:srgbClr val="000000"/>
                </a:solidFill>
                <a:latin typeface="Montserrat"/>
              </a:rPr>
              <a:t>personnes</a:t>
            </a:r>
            <a:r>
              <a:rPr lang="en-US" sz="900" dirty="0">
                <a:solidFill>
                  <a:srgbClr val="000000"/>
                </a:solidFill>
                <a:latin typeface="Montserrat"/>
              </a:rPr>
              <a:t> </a:t>
            </a:r>
            <a:r>
              <a:rPr lang="en-US" sz="900" dirty="0" err="1">
                <a:solidFill>
                  <a:srgbClr val="000000"/>
                </a:solidFill>
                <a:latin typeface="Montserrat"/>
              </a:rPr>
              <a:t>handicapées</a:t>
            </a:r>
            <a:r>
              <a:rPr lang="en-US" sz="900" dirty="0">
                <a:solidFill>
                  <a:srgbClr val="000000"/>
                </a:solidFill>
                <a:latin typeface="Montserrat"/>
              </a:rPr>
              <a:t>.</a:t>
            </a:r>
          </a:p>
          <a:p>
            <a:pPr algn="just" defTabSz="829909">
              <a:lnSpc>
                <a:spcPts val="1198"/>
              </a:lnSpc>
            </a:pPr>
            <a:r>
              <a:rPr lang="en-US" sz="900" dirty="0">
                <a:solidFill>
                  <a:srgbClr val="000000"/>
                </a:solidFill>
                <a:latin typeface="Montserrat"/>
              </a:rPr>
              <a:t>Pour tout </a:t>
            </a:r>
            <a:r>
              <a:rPr lang="en-US" sz="900" dirty="0" err="1">
                <a:solidFill>
                  <a:srgbClr val="000000"/>
                </a:solidFill>
                <a:latin typeface="Montserrat"/>
              </a:rPr>
              <a:t>renseignement</a:t>
            </a:r>
            <a:r>
              <a:rPr lang="en-US" sz="900" dirty="0">
                <a:solidFill>
                  <a:srgbClr val="000000"/>
                </a:solidFill>
                <a:latin typeface="Montserrat"/>
              </a:rPr>
              <a:t>, </a:t>
            </a:r>
            <a:r>
              <a:rPr lang="en-US" sz="900" dirty="0" err="1">
                <a:solidFill>
                  <a:srgbClr val="000000"/>
                </a:solidFill>
                <a:latin typeface="Montserrat"/>
              </a:rPr>
              <a:t>demandez</a:t>
            </a:r>
            <a:r>
              <a:rPr lang="en-US" sz="900" dirty="0">
                <a:solidFill>
                  <a:srgbClr val="000000"/>
                </a:solidFill>
                <a:latin typeface="Montserrat"/>
              </a:rPr>
              <a:t> à </a:t>
            </a:r>
            <a:r>
              <a:rPr lang="en-US" sz="900" dirty="0" err="1">
                <a:solidFill>
                  <a:srgbClr val="000000"/>
                </a:solidFill>
                <a:latin typeface="Montserrat"/>
              </a:rPr>
              <a:t>contacter</a:t>
            </a:r>
            <a:r>
              <a:rPr lang="en-US" sz="900" dirty="0">
                <a:solidFill>
                  <a:srgbClr val="000000"/>
                </a:solidFill>
                <a:latin typeface="Montserrat"/>
              </a:rPr>
              <a:t> le </a:t>
            </a:r>
            <a:r>
              <a:rPr lang="en-US" sz="900" dirty="0" err="1">
                <a:solidFill>
                  <a:srgbClr val="000000"/>
                </a:solidFill>
                <a:latin typeface="Montserrat"/>
              </a:rPr>
              <a:t>référent</a:t>
            </a:r>
            <a:r>
              <a:rPr lang="en-US" sz="900" dirty="0">
                <a:solidFill>
                  <a:srgbClr val="000000"/>
                </a:solidFill>
                <a:latin typeface="Montserrat"/>
              </a:rPr>
              <a:t> handicap.</a:t>
            </a:r>
          </a:p>
        </p:txBody>
      </p:sp>
      <p:sp>
        <p:nvSpPr>
          <p:cNvPr id="69" name="TextBox 32">
            <a:extLst>
              <a:ext uri="{FF2B5EF4-FFF2-40B4-BE49-F238E27FC236}">
                <a16:creationId xmlns:a16="http://schemas.microsoft.com/office/drawing/2014/main" id="{7142A822-ABD8-0838-46D4-AC0234E65CB2}"/>
              </a:ext>
            </a:extLst>
          </p:cNvPr>
          <p:cNvSpPr txBox="1"/>
          <p:nvPr/>
        </p:nvSpPr>
        <p:spPr>
          <a:xfrm>
            <a:off x="6823160" y="1376972"/>
            <a:ext cx="2682519" cy="147028"/>
          </a:xfrm>
          <a:prstGeom prst="rect">
            <a:avLst/>
          </a:prstGeom>
        </p:spPr>
        <p:txBody>
          <a:bodyPr wrap="square" lIns="0" tIns="0" rIns="0" bIns="0" rtlCol="0" anchor="t">
            <a:spAutoFit/>
          </a:bodyPr>
          <a:lstStyle/>
          <a:p>
            <a:pPr defTabSz="829909">
              <a:lnSpc>
                <a:spcPts val="1198"/>
              </a:lnSpc>
            </a:pPr>
            <a:r>
              <a:rPr lang="en-US" sz="900" dirty="0">
                <a:solidFill>
                  <a:srgbClr val="000000"/>
                </a:solidFill>
                <a:latin typeface="Montserrat Bold"/>
              </a:rPr>
              <a:t>Public : </a:t>
            </a:r>
            <a:r>
              <a:rPr lang="en-US" sz="900" dirty="0">
                <a:solidFill>
                  <a:srgbClr val="000000"/>
                </a:solidFill>
                <a:latin typeface="Montserrat"/>
              </a:rPr>
              <a:t>Tout public</a:t>
            </a:r>
            <a:r>
              <a:rPr lang="en-US" sz="900" dirty="0">
                <a:solidFill>
                  <a:srgbClr val="000000"/>
                </a:solidFill>
                <a:latin typeface="Montserrat Bold"/>
              </a:rPr>
              <a:t> </a:t>
            </a:r>
          </a:p>
        </p:txBody>
      </p:sp>
      <p:sp>
        <p:nvSpPr>
          <p:cNvPr id="70" name="TextBox 33">
            <a:extLst>
              <a:ext uri="{FF2B5EF4-FFF2-40B4-BE49-F238E27FC236}">
                <a16:creationId xmlns:a16="http://schemas.microsoft.com/office/drawing/2014/main" id="{914BE49F-C1FC-EEE5-83F4-5DD18B201C86}"/>
              </a:ext>
            </a:extLst>
          </p:cNvPr>
          <p:cNvSpPr txBox="1"/>
          <p:nvPr/>
        </p:nvSpPr>
        <p:spPr>
          <a:xfrm>
            <a:off x="6814927" y="2390704"/>
            <a:ext cx="2686124" cy="1528945"/>
          </a:xfrm>
          <a:prstGeom prst="rect">
            <a:avLst/>
          </a:prstGeom>
        </p:spPr>
        <p:txBody>
          <a:bodyPr wrap="square" lIns="0" tIns="0" rIns="0" bIns="0" rtlCol="0" anchor="t">
            <a:spAutoFit/>
          </a:bodyPr>
          <a:lstStyle/>
          <a:p>
            <a:pPr defTabSz="829909">
              <a:lnSpc>
                <a:spcPts val="1198"/>
              </a:lnSpc>
            </a:pPr>
            <a:r>
              <a:rPr lang="en-US" sz="900" dirty="0" err="1">
                <a:solidFill>
                  <a:srgbClr val="000000"/>
                </a:solidFill>
                <a:latin typeface="Montserrat Bold"/>
              </a:rPr>
              <a:t>Modalité</a:t>
            </a:r>
            <a:r>
              <a:rPr lang="en-US" sz="900" dirty="0">
                <a:solidFill>
                  <a:srgbClr val="000000"/>
                </a:solidFill>
                <a:latin typeface="Montserrat Bold"/>
              </a:rPr>
              <a:t> et type de formation:</a:t>
            </a:r>
          </a:p>
          <a:p>
            <a:pPr defTabSz="829909">
              <a:lnSpc>
                <a:spcPts val="1198"/>
              </a:lnSpc>
            </a:pPr>
            <a:r>
              <a:rPr lang="en-US" sz="900" dirty="0" err="1">
                <a:solidFill>
                  <a:srgbClr val="000000"/>
                </a:solidFill>
                <a:latin typeface="Montserrat"/>
              </a:rPr>
              <a:t>Présentielle</a:t>
            </a:r>
            <a:endParaRPr lang="en-US" sz="900" dirty="0">
              <a:solidFill>
                <a:srgbClr val="000000"/>
              </a:solidFill>
              <a:latin typeface="Montserrat"/>
            </a:endParaRPr>
          </a:p>
          <a:p>
            <a:pPr defTabSz="829909">
              <a:lnSpc>
                <a:spcPts val="1198"/>
              </a:lnSpc>
            </a:pPr>
            <a:r>
              <a:rPr lang="en-US" sz="900" dirty="0">
                <a:solidFill>
                  <a:srgbClr val="000000"/>
                </a:solidFill>
                <a:latin typeface="Montserrat"/>
              </a:rPr>
              <a:t>Inter-</a:t>
            </a:r>
            <a:r>
              <a:rPr lang="en-US" sz="900" dirty="0" err="1">
                <a:solidFill>
                  <a:srgbClr val="000000"/>
                </a:solidFill>
                <a:latin typeface="Montserrat"/>
              </a:rPr>
              <a:t>entreprises</a:t>
            </a:r>
            <a:r>
              <a:rPr lang="en-US" sz="900" dirty="0">
                <a:solidFill>
                  <a:srgbClr val="000000"/>
                </a:solidFill>
                <a:latin typeface="Montserrat"/>
              </a:rPr>
              <a:t> mini 4 – maxi 12</a:t>
            </a:r>
          </a:p>
          <a:p>
            <a:pPr defTabSz="829909">
              <a:lnSpc>
                <a:spcPts val="1198"/>
              </a:lnSpc>
            </a:pPr>
            <a:r>
              <a:rPr lang="en-US" sz="900" dirty="0">
                <a:solidFill>
                  <a:srgbClr val="000000"/>
                </a:solidFill>
                <a:latin typeface="Montserrat"/>
              </a:rPr>
              <a:t>Intra mini 4 – maxi 12</a:t>
            </a:r>
          </a:p>
          <a:p>
            <a:pPr defTabSz="829909">
              <a:lnSpc>
                <a:spcPts val="1198"/>
              </a:lnSpc>
            </a:pPr>
            <a:r>
              <a:rPr lang="fr-FR" sz="900" dirty="0">
                <a:solidFill>
                  <a:srgbClr val="000000"/>
                </a:solidFill>
                <a:latin typeface="Montserrat"/>
              </a:rPr>
              <a:t>Délai d’accès à définir au cas par cas après positionnement du candidat. Possibilité d’accéder à l’intégralité de la certification ou de sélectionner 1 ou plusieurs blocs de compétences constituant la certification. </a:t>
            </a:r>
          </a:p>
          <a:p>
            <a:pPr defTabSz="829909">
              <a:lnSpc>
                <a:spcPts val="1198"/>
              </a:lnSpc>
            </a:pPr>
            <a:endParaRPr lang="en-US" sz="900" dirty="0">
              <a:solidFill>
                <a:srgbClr val="000000"/>
              </a:solidFill>
              <a:latin typeface="Montserrat"/>
            </a:endParaRPr>
          </a:p>
        </p:txBody>
      </p:sp>
      <p:sp>
        <p:nvSpPr>
          <p:cNvPr id="71" name="TextBox 34">
            <a:extLst>
              <a:ext uri="{FF2B5EF4-FFF2-40B4-BE49-F238E27FC236}">
                <a16:creationId xmlns:a16="http://schemas.microsoft.com/office/drawing/2014/main" id="{2FAC8354-78DD-A08F-26AC-4250B9927F62}"/>
              </a:ext>
            </a:extLst>
          </p:cNvPr>
          <p:cNvSpPr txBox="1"/>
          <p:nvPr/>
        </p:nvSpPr>
        <p:spPr>
          <a:xfrm>
            <a:off x="6810365" y="4791190"/>
            <a:ext cx="2819508" cy="1990610"/>
          </a:xfrm>
          <a:prstGeom prst="rect">
            <a:avLst/>
          </a:prstGeom>
        </p:spPr>
        <p:txBody>
          <a:bodyPr lIns="0" tIns="0" rIns="0" bIns="0" rtlCol="0" anchor="t">
            <a:spAutoFit/>
          </a:bodyPr>
          <a:lstStyle/>
          <a:p>
            <a:pPr algn="just" defTabSz="829909">
              <a:lnSpc>
                <a:spcPts val="1198"/>
              </a:lnSpc>
            </a:pPr>
            <a:r>
              <a:rPr lang="en-US" sz="900" dirty="0" err="1">
                <a:solidFill>
                  <a:srgbClr val="000000"/>
                </a:solidFill>
                <a:latin typeface="Montserrat Bold"/>
              </a:rPr>
              <a:t>Prérequis</a:t>
            </a:r>
            <a:r>
              <a:rPr lang="en-US" sz="900" dirty="0">
                <a:solidFill>
                  <a:srgbClr val="000000"/>
                </a:solidFill>
                <a:latin typeface="Montserrat Bold"/>
              </a:rPr>
              <a:t> :</a:t>
            </a:r>
          </a:p>
          <a:p>
            <a:pPr algn="just" defTabSz="829909">
              <a:lnSpc>
                <a:spcPts val="1198"/>
              </a:lnSpc>
            </a:pPr>
            <a:r>
              <a:rPr lang="fr-FR" sz="900" dirty="0">
                <a:solidFill>
                  <a:srgbClr val="000000"/>
                </a:solidFill>
                <a:latin typeface="Montserrat"/>
              </a:rPr>
              <a:t>La formation est accessible à des personnes n’ayant pas encore   d’expérience professionnelle. Le candidat doit être en capacité de lire et   comprendre des écrits simples (fiches techniques, consignes, etc.), rédiger des informations élémentaires (transmission d'informations ou liste de   produits manquants par exemple ), de réaliser des opérations de calcul et de conversion simples, et de s'exprimer   en français et se faire comprendre au sein d'un collectif de travail. </a:t>
            </a:r>
          </a:p>
          <a:p>
            <a:pPr algn="just" defTabSz="829909">
              <a:lnSpc>
                <a:spcPts val="1198"/>
              </a:lnSpc>
            </a:pPr>
            <a:endParaRPr lang="en-US" sz="900" dirty="0">
              <a:solidFill>
                <a:srgbClr val="000000"/>
              </a:solidFill>
              <a:latin typeface="Montserrat"/>
            </a:endParaRPr>
          </a:p>
        </p:txBody>
      </p:sp>
      <p:sp>
        <p:nvSpPr>
          <p:cNvPr id="72" name="TextBox 38">
            <a:extLst>
              <a:ext uri="{FF2B5EF4-FFF2-40B4-BE49-F238E27FC236}">
                <a16:creationId xmlns:a16="http://schemas.microsoft.com/office/drawing/2014/main" id="{D10977F6-870A-EC83-1A63-58C88E3E4EEA}"/>
              </a:ext>
            </a:extLst>
          </p:cNvPr>
          <p:cNvSpPr txBox="1"/>
          <p:nvPr/>
        </p:nvSpPr>
        <p:spPr>
          <a:xfrm>
            <a:off x="6823210" y="842084"/>
            <a:ext cx="2284665" cy="300916"/>
          </a:xfrm>
          <a:prstGeom prst="rect">
            <a:avLst/>
          </a:prstGeom>
        </p:spPr>
        <p:txBody>
          <a:bodyPr lIns="0" tIns="0" rIns="0" bIns="0" rtlCol="0" anchor="t">
            <a:spAutoFit/>
          </a:bodyPr>
          <a:lstStyle/>
          <a:p>
            <a:pPr defTabSz="829909">
              <a:lnSpc>
                <a:spcPts val="1198"/>
              </a:lnSpc>
            </a:pPr>
            <a:r>
              <a:rPr lang="en-US" sz="900" dirty="0">
                <a:solidFill>
                  <a:srgbClr val="000000"/>
                </a:solidFill>
                <a:latin typeface="Montserrat Bold"/>
              </a:rPr>
              <a:t>Domaine : </a:t>
            </a:r>
            <a:r>
              <a:rPr lang="en-US" sz="900" dirty="0">
                <a:solidFill>
                  <a:srgbClr val="000000"/>
                </a:solidFill>
                <a:latin typeface="Montserrat"/>
              </a:rPr>
              <a:t>Cuisine</a:t>
            </a:r>
          </a:p>
          <a:p>
            <a:pPr defTabSz="829909">
              <a:lnSpc>
                <a:spcPts val="1198"/>
              </a:lnSpc>
            </a:pPr>
            <a:r>
              <a:rPr lang="en-US" sz="900" dirty="0" err="1">
                <a:solidFill>
                  <a:srgbClr val="000000"/>
                </a:solidFill>
                <a:latin typeface="Montserrat Bold"/>
              </a:rPr>
              <a:t>Formacode</a:t>
            </a:r>
            <a:r>
              <a:rPr lang="en-US" sz="900" dirty="0">
                <a:solidFill>
                  <a:srgbClr val="000000"/>
                </a:solidFill>
                <a:latin typeface="Montserrat Bold"/>
              </a:rPr>
              <a:t> :</a:t>
            </a:r>
            <a:r>
              <a:rPr lang="en-US" sz="900" dirty="0">
                <a:solidFill>
                  <a:srgbClr val="000000"/>
                </a:solidFill>
                <a:latin typeface="Montserrat"/>
              </a:rPr>
              <a:t> 42752</a:t>
            </a:r>
          </a:p>
        </p:txBody>
      </p:sp>
      <p:sp>
        <p:nvSpPr>
          <p:cNvPr id="73" name="Freeform 11">
            <a:extLst>
              <a:ext uri="{FF2B5EF4-FFF2-40B4-BE49-F238E27FC236}">
                <a16:creationId xmlns:a16="http://schemas.microsoft.com/office/drawing/2014/main" id="{DA83C775-A537-A78F-1668-3137CD54ED4B}"/>
              </a:ext>
            </a:extLst>
          </p:cNvPr>
          <p:cNvSpPr/>
          <p:nvPr/>
        </p:nvSpPr>
        <p:spPr>
          <a:xfrm>
            <a:off x="6324600" y="5210104"/>
            <a:ext cx="393295" cy="393295"/>
          </a:xfrm>
          <a:custGeom>
            <a:avLst/>
            <a:gdLst/>
            <a:ahLst/>
            <a:cxnLst/>
            <a:rect l="l" t="t" r="r" b="b"/>
            <a:pathLst>
              <a:path w="433353" h="433353">
                <a:moveTo>
                  <a:pt x="0" y="0"/>
                </a:moveTo>
                <a:lnTo>
                  <a:pt x="433354" y="0"/>
                </a:lnTo>
                <a:lnTo>
                  <a:pt x="433354" y="433354"/>
                </a:lnTo>
                <a:lnTo>
                  <a:pt x="0" y="43335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defTabSz="829909"/>
            <a:endParaRPr lang="fr-FR" sz="1634">
              <a:solidFill>
                <a:prstClr val="black"/>
              </a:solidFill>
              <a:latin typeface="Calibri"/>
            </a:endParaRPr>
          </a:p>
        </p:txBody>
      </p:sp>
      <p:sp>
        <p:nvSpPr>
          <p:cNvPr id="74" name="Freeform 5">
            <a:extLst>
              <a:ext uri="{FF2B5EF4-FFF2-40B4-BE49-F238E27FC236}">
                <a16:creationId xmlns:a16="http://schemas.microsoft.com/office/drawing/2014/main" id="{DF93FB7F-7244-7453-0489-EE32BF060DA7}"/>
              </a:ext>
            </a:extLst>
          </p:cNvPr>
          <p:cNvSpPr/>
          <p:nvPr/>
        </p:nvSpPr>
        <p:spPr>
          <a:xfrm>
            <a:off x="6400800" y="292165"/>
            <a:ext cx="245279" cy="266608"/>
          </a:xfrm>
          <a:custGeom>
            <a:avLst/>
            <a:gdLst/>
            <a:ahLst/>
            <a:cxnLst/>
            <a:rect l="l" t="t" r="r" b="b"/>
            <a:pathLst>
              <a:path w="270261" h="293762">
                <a:moveTo>
                  <a:pt x="0" y="0"/>
                </a:moveTo>
                <a:lnTo>
                  <a:pt x="270260" y="0"/>
                </a:lnTo>
                <a:lnTo>
                  <a:pt x="270260" y="293761"/>
                </a:lnTo>
                <a:lnTo>
                  <a:pt x="0" y="293761"/>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defTabSz="829909"/>
            <a:endParaRPr lang="fr-FR" sz="1634">
              <a:solidFill>
                <a:prstClr val="black"/>
              </a:solidFill>
              <a:latin typeface="Calibri"/>
            </a:endParaRPr>
          </a:p>
        </p:txBody>
      </p:sp>
      <p:sp>
        <p:nvSpPr>
          <p:cNvPr id="6" name="Espace réservé du numéro de diapositive 10">
            <a:extLst>
              <a:ext uri="{FF2B5EF4-FFF2-40B4-BE49-F238E27FC236}">
                <a16:creationId xmlns:a16="http://schemas.microsoft.com/office/drawing/2014/main" id="{9E1C3009-1B0C-80A0-C667-A9FBDA20D290}"/>
              </a:ext>
            </a:extLst>
          </p:cNvPr>
          <p:cNvSpPr>
            <a:spLocks noGrp="1"/>
          </p:cNvSpPr>
          <p:nvPr>
            <p:ph type="sldNum" sz="quarter" idx="12"/>
          </p:nvPr>
        </p:nvSpPr>
        <p:spPr>
          <a:xfrm>
            <a:off x="7895876" y="6520323"/>
            <a:ext cx="1976494" cy="331374"/>
          </a:xfrm>
        </p:spPr>
        <p:txBody>
          <a:bodyPr/>
          <a:lstStyle/>
          <a:p>
            <a:fld id="{B6F15528-21DE-4FAA-801E-634DDDAF4B2B}" type="slidenum">
              <a:rPr lang="en-US" smtClean="0"/>
              <a:pPr/>
              <a:t>1</a:t>
            </a:fld>
            <a:endParaRPr lang="en-US" dirty="0"/>
          </a:p>
        </p:txBody>
      </p:sp>
      <p:sp>
        <p:nvSpPr>
          <p:cNvPr id="8" name="TextBox 30">
            <a:extLst>
              <a:ext uri="{FF2B5EF4-FFF2-40B4-BE49-F238E27FC236}">
                <a16:creationId xmlns:a16="http://schemas.microsoft.com/office/drawing/2014/main" id="{BF91DCE8-B505-0A26-BA22-E73DACEA1C3F}"/>
              </a:ext>
            </a:extLst>
          </p:cNvPr>
          <p:cNvSpPr txBox="1"/>
          <p:nvPr/>
        </p:nvSpPr>
        <p:spPr>
          <a:xfrm>
            <a:off x="6795137" y="1600200"/>
            <a:ext cx="2790053" cy="605615"/>
          </a:xfrm>
          <a:prstGeom prst="rect">
            <a:avLst/>
          </a:prstGeom>
        </p:spPr>
        <p:txBody>
          <a:bodyPr lIns="0" tIns="0" rIns="0" bIns="0" rtlCol="0" anchor="t">
            <a:spAutoFit/>
          </a:bodyPr>
          <a:lstStyle/>
          <a:p>
            <a:pPr defTabSz="829909">
              <a:lnSpc>
                <a:spcPts val="1198"/>
              </a:lnSpc>
            </a:pPr>
            <a:r>
              <a:rPr lang="en-US" sz="900" dirty="0">
                <a:solidFill>
                  <a:srgbClr val="000000"/>
                </a:solidFill>
                <a:latin typeface="Montserrat Bold"/>
              </a:rPr>
              <a:t>Lieu :</a:t>
            </a:r>
          </a:p>
          <a:p>
            <a:pPr defTabSz="829909">
              <a:lnSpc>
                <a:spcPts val="1198"/>
              </a:lnSpc>
            </a:pPr>
            <a:r>
              <a:rPr lang="en-US" sz="900" dirty="0">
                <a:solidFill>
                  <a:srgbClr val="000000"/>
                </a:solidFill>
                <a:latin typeface="Montserrat"/>
              </a:rPr>
              <a:t>23 avenue des </a:t>
            </a:r>
            <a:r>
              <a:rPr lang="en-US" sz="900" dirty="0" err="1">
                <a:solidFill>
                  <a:srgbClr val="000000"/>
                </a:solidFill>
                <a:latin typeface="Montserrat"/>
              </a:rPr>
              <a:t>goums</a:t>
            </a:r>
            <a:endParaRPr lang="en-US" sz="900" dirty="0">
              <a:solidFill>
                <a:srgbClr val="000000"/>
              </a:solidFill>
              <a:latin typeface="Montserrat"/>
            </a:endParaRPr>
          </a:p>
          <a:p>
            <a:pPr defTabSz="829909">
              <a:lnSpc>
                <a:spcPts val="1198"/>
              </a:lnSpc>
            </a:pPr>
            <a:r>
              <a:rPr lang="en-US" sz="900" dirty="0">
                <a:solidFill>
                  <a:srgbClr val="000000"/>
                </a:solidFill>
                <a:latin typeface="Montserrat"/>
              </a:rPr>
              <a:t>13400 </a:t>
            </a:r>
            <a:r>
              <a:rPr lang="en-US" sz="900" dirty="0" err="1">
                <a:solidFill>
                  <a:srgbClr val="000000"/>
                </a:solidFill>
                <a:latin typeface="Montserrat"/>
              </a:rPr>
              <a:t>Aubagne</a:t>
            </a:r>
            <a:endParaRPr lang="en-US" sz="900" dirty="0">
              <a:solidFill>
                <a:srgbClr val="000000"/>
              </a:solidFill>
              <a:latin typeface="Montserrat"/>
            </a:endParaRPr>
          </a:p>
          <a:p>
            <a:pPr defTabSz="829909">
              <a:lnSpc>
                <a:spcPts val="1198"/>
              </a:lnSpc>
            </a:pPr>
            <a:r>
              <a:rPr lang="en-US" sz="900" dirty="0">
                <a:solidFill>
                  <a:srgbClr val="000000"/>
                </a:solidFill>
                <a:latin typeface="Montserrat"/>
              </a:rPr>
              <a:t>Ou Chez le client</a:t>
            </a:r>
          </a:p>
        </p:txBody>
      </p:sp>
    </p:spTree>
    <p:extLst>
      <p:ext uri="{BB962C8B-B14F-4D97-AF65-F5344CB8AC3E}">
        <p14:creationId xmlns:p14="http://schemas.microsoft.com/office/powerpoint/2010/main" val="332045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73934-A6B4-5B0C-3431-11B949F5ECB3}"/>
            </a:ext>
          </a:extLst>
        </p:cNvPr>
        <p:cNvGrpSpPr/>
        <p:nvPr/>
      </p:nvGrpSpPr>
      <p:grpSpPr>
        <a:xfrm>
          <a:off x="0" y="0"/>
          <a:ext cx="0" cy="0"/>
          <a:chOff x="0" y="0"/>
          <a:chExt cx="0" cy="0"/>
        </a:xfrm>
      </p:grpSpPr>
      <p:sp>
        <p:nvSpPr>
          <p:cNvPr id="9" name="Freeform 14">
            <a:extLst>
              <a:ext uri="{FF2B5EF4-FFF2-40B4-BE49-F238E27FC236}">
                <a16:creationId xmlns:a16="http://schemas.microsoft.com/office/drawing/2014/main" id="{0DADCD89-0A9B-8C55-FC36-F2B9AB215798}"/>
              </a:ext>
            </a:extLst>
          </p:cNvPr>
          <p:cNvSpPr/>
          <p:nvPr/>
        </p:nvSpPr>
        <p:spPr>
          <a:xfrm rot="3657201">
            <a:off x="-107723" y="6068411"/>
            <a:ext cx="1241643" cy="859606"/>
          </a:xfrm>
          <a:custGeom>
            <a:avLst/>
            <a:gdLst/>
            <a:ahLst/>
            <a:cxnLst/>
            <a:rect l="l" t="t" r="r" b="b"/>
            <a:pathLst>
              <a:path w="1891327" h="1215177">
                <a:moveTo>
                  <a:pt x="0" y="0"/>
                </a:moveTo>
                <a:lnTo>
                  <a:pt x="1891326" y="0"/>
                </a:lnTo>
                <a:lnTo>
                  <a:pt x="1891326" y="1215177"/>
                </a:lnTo>
                <a:lnTo>
                  <a:pt x="0" y="12151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500"/>
          </a:p>
        </p:txBody>
      </p:sp>
      <p:sp>
        <p:nvSpPr>
          <p:cNvPr id="33" name="Rectangle : coins arrondis 32">
            <a:extLst>
              <a:ext uri="{FF2B5EF4-FFF2-40B4-BE49-F238E27FC236}">
                <a16:creationId xmlns:a16="http://schemas.microsoft.com/office/drawing/2014/main" id="{E6ED202E-1917-20C7-32A1-5E2EF02A21B6}"/>
              </a:ext>
            </a:extLst>
          </p:cNvPr>
          <p:cNvSpPr/>
          <p:nvPr/>
        </p:nvSpPr>
        <p:spPr>
          <a:xfrm>
            <a:off x="6067206" y="-35951"/>
            <a:ext cx="4412047" cy="6893951"/>
          </a:xfrm>
          <a:prstGeom prst="roundRect">
            <a:avLst/>
          </a:prstGeom>
          <a:gradFill flip="none" rotWithShape="1">
            <a:gsLst>
              <a:gs pos="8000">
                <a:schemeClr val="accent1">
                  <a:lumMod val="5000"/>
                  <a:lumOff val="95000"/>
                </a:schemeClr>
              </a:gs>
              <a:gs pos="70000">
                <a:schemeClr val="accent3">
                  <a:lumMod val="20000"/>
                  <a:lumOff val="80000"/>
                </a:schemeClr>
              </a:gs>
            </a:gsLst>
            <a:lin ang="10800000" scaled="1"/>
            <a:tileRect/>
          </a:gradFill>
          <a:ln>
            <a:noFill/>
          </a:ln>
          <a:effectLst>
            <a:outerShdw blurRad="50800" dist="635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500"/>
          </a:p>
        </p:txBody>
      </p:sp>
      <p:sp>
        <p:nvSpPr>
          <p:cNvPr id="8" name="TextBox 8">
            <a:extLst>
              <a:ext uri="{FF2B5EF4-FFF2-40B4-BE49-F238E27FC236}">
                <a16:creationId xmlns:a16="http://schemas.microsoft.com/office/drawing/2014/main" id="{53353FF9-971A-CBCD-AC17-A1EB14DC9BDF}"/>
              </a:ext>
            </a:extLst>
          </p:cNvPr>
          <p:cNvSpPr txBox="1"/>
          <p:nvPr/>
        </p:nvSpPr>
        <p:spPr>
          <a:xfrm>
            <a:off x="811347" y="6688635"/>
            <a:ext cx="1252010" cy="102592"/>
          </a:xfrm>
          <a:prstGeom prst="rect">
            <a:avLst/>
          </a:prstGeom>
        </p:spPr>
        <p:txBody>
          <a:bodyPr lIns="0" tIns="0" rIns="0" bIns="0" rtlCol="0" anchor="t">
            <a:spAutoFit/>
          </a:bodyPr>
          <a:lstStyle/>
          <a:p>
            <a:pPr>
              <a:lnSpc>
                <a:spcPts val="831"/>
              </a:lnSpc>
            </a:pPr>
            <a:r>
              <a:rPr lang="en-US" sz="692" spc="6" dirty="0">
                <a:latin typeface="Montserrat"/>
              </a:rPr>
              <a:t>PROG V3 DU 20/02/24</a:t>
            </a:r>
          </a:p>
        </p:txBody>
      </p:sp>
      <p:sp>
        <p:nvSpPr>
          <p:cNvPr id="40" name="Freeform 19">
            <a:extLst>
              <a:ext uri="{FF2B5EF4-FFF2-40B4-BE49-F238E27FC236}">
                <a16:creationId xmlns:a16="http://schemas.microsoft.com/office/drawing/2014/main" id="{B43925D6-2AF5-6047-8ACE-19264919264C}"/>
              </a:ext>
            </a:extLst>
          </p:cNvPr>
          <p:cNvSpPr/>
          <p:nvPr/>
        </p:nvSpPr>
        <p:spPr>
          <a:xfrm rot="-7952675">
            <a:off x="8809501" y="22300"/>
            <a:ext cx="1240688" cy="798531"/>
          </a:xfrm>
          <a:custGeom>
            <a:avLst/>
            <a:gdLst/>
            <a:ahLst/>
            <a:cxnLst/>
            <a:rect l="l" t="t" r="r" b="b"/>
            <a:pathLst>
              <a:path w="2101948" h="1350501">
                <a:moveTo>
                  <a:pt x="0" y="0"/>
                </a:moveTo>
                <a:lnTo>
                  <a:pt x="2101948" y="0"/>
                </a:lnTo>
                <a:lnTo>
                  <a:pt x="2101948" y="1350501"/>
                </a:lnTo>
                <a:lnTo>
                  <a:pt x="0" y="13505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sz="1500"/>
          </a:p>
        </p:txBody>
      </p:sp>
      <p:sp>
        <p:nvSpPr>
          <p:cNvPr id="46" name="Rectangle : coins arrondis 45">
            <a:extLst>
              <a:ext uri="{FF2B5EF4-FFF2-40B4-BE49-F238E27FC236}">
                <a16:creationId xmlns:a16="http://schemas.microsoft.com/office/drawing/2014/main" id="{EB8D70B1-C452-A731-147E-16E700119360}"/>
              </a:ext>
            </a:extLst>
          </p:cNvPr>
          <p:cNvSpPr/>
          <p:nvPr/>
        </p:nvSpPr>
        <p:spPr>
          <a:xfrm>
            <a:off x="177643" y="36661"/>
            <a:ext cx="882741" cy="768081"/>
          </a:xfrm>
          <a:prstGeom prst="roundRect">
            <a:avLst/>
          </a:prstGeom>
          <a:gradFill>
            <a:gsLst>
              <a:gs pos="0">
                <a:schemeClr val="accent1">
                  <a:lumMod val="5000"/>
                  <a:lumOff val="95000"/>
                </a:schemeClr>
              </a:gs>
              <a:gs pos="91000">
                <a:schemeClr val="accent3">
                  <a:lumMod val="20000"/>
                  <a:lumOff val="80000"/>
                </a:schemeClr>
              </a:gs>
            </a:gsLst>
            <a:lin ang="10800000" scaled="1"/>
          </a:gradFill>
          <a:ln>
            <a:no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500"/>
          </a:p>
        </p:txBody>
      </p:sp>
      <p:sp>
        <p:nvSpPr>
          <p:cNvPr id="47" name="Freeform 7" descr="Une image contenant Police, texte, Graphique, logo  Description générée automatiquement">
            <a:extLst>
              <a:ext uri="{FF2B5EF4-FFF2-40B4-BE49-F238E27FC236}">
                <a16:creationId xmlns:a16="http://schemas.microsoft.com/office/drawing/2014/main" id="{D7D74EDA-9BF4-13F1-2A23-1075956D795A}"/>
              </a:ext>
            </a:extLst>
          </p:cNvPr>
          <p:cNvSpPr/>
          <p:nvPr/>
        </p:nvSpPr>
        <p:spPr>
          <a:xfrm>
            <a:off x="223130" y="103449"/>
            <a:ext cx="746475" cy="634503"/>
          </a:xfrm>
          <a:custGeom>
            <a:avLst/>
            <a:gdLst/>
            <a:ahLst/>
            <a:cxnLst/>
            <a:rect l="l" t="t" r="r" b="b"/>
            <a:pathLst>
              <a:path w="1096672" h="932171">
                <a:moveTo>
                  <a:pt x="0" y="0"/>
                </a:moveTo>
                <a:lnTo>
                  <a:pt x="1096671" y="0"/>
                </a:lnTo>
                <a:lnTo>
                  <a:pt x="1096671" y="932171"/>
                </a:lnTo>
                <a:lnTo>
                  <a:pt x="0" y="932171"/>
                </a:lnTo>
                <a:lnTo>
                  <a:pt x="0" y="0"/>
                </a:lnTo>
                <a:close/>
              </a:path>
            </a:pathLst>
          </a:custGeom>
          <a:blipFill>
            <a:blip r:embed="rId7"/>
            <a:stretch>
              <a:fillRect/>
            </a:stretch>
          </a:blipFill>
        </p:spPr>
        <p:txBody>
          <a:bodyPr/>
          <a:lstStyle/>
          <a:p>
            <a:endParaRPr lang="fr-FR" sz="1500"/>
          </a:p>
        </p:txBody>
      </p:sp>
      <p:sp>
        <p:nvSpPr>
          <p:cNvPr id="3" name="Freeform 3">
            <a:extLst>
              <a:ext uri="{FF2B5EF4-FFF2-40B4-BE49-F238E27FC236}">
                <a16:creationId xmlns:a16="http://schemas.microsoft.com/office/drawing/2014/main" id="{4311DEDE-2D88-CB77-840B-1441C131C674}"/>
              </a:ext>
            </a:extLst>
          </p:cNvPr>
          <p:cNvSpPr/>
          <p:nvPr/>
        </p:nvSpPr>
        <p:spPr>
          <a:xfrm rot="20929034">
            <a:off x="5016332" y="6324110"/>
            <a:ext cx="932953" cy="522454"/>
          </a:xfrm>
          <a:custGeom>
            <a:avLst/>
            <a:gdLst/>
            <a:ahLst/>
            <a:cxnLst/>
            <a:rect l="l" t="t" r="r" b="b"/>
            <a:pathLst>
              <a:path w="1027976" h="575667">
                <a:moveTo>
                  <a:pt x="0" y="0"/>
                </a:moveTo>
                <a:lnTo>
                  <a:pt x="1027975" y="0"/>
                </a:lnTo>
                <a:lnTo>
                  <a:pt x="1027975" y="575668"/>
                </a:lnTo>
                <a:lnTo>
                  <a:pt x="0" y="575668"/>
                </a:lnTo>
                <a:lnTo>
                  <a:pt x="0" y="0"/>
                </a:lnTo>
                <a:close/>
              </a:path>
            </a:pathLst>
          </a:custGeom>
          <a:blipFill>
            <a:blip r:embed="rId8">
              <a:alphaModFix amt="55000"/>
            </a:blip>
            <a:stretch>
              <a:fillRect l="-17419" t="-73960" r="-14930" b="-62377"/>
            </a:stretch>
          </a:blipFill>
        </p:spPr>
        <p:txBody>
          <a:bodyPr/>
          <a:lstStyle/>
          <a:p>
            <a:endParaRPr lang="fr-FR" sz="1500"/>
          </a:p>
        </p:txBody>
      </p:sp>
      <p:sp>
        <p:nvSpPr>
          <p:cNvPr id="10" name="Freeform 2">
            <a:extLst>
              <a:ext uri="{FF2B5EF4-FFF2-40B4-BE49-F238E27FC236}">
                <a16:creationId xmlns:a16="http://schemas.microsoft.com/office/drawing/2014/main" id="{7C4CEDCB-1991-E479-C8FF-14EDB55BDAAA}"/>
              </a:ext>
            </a:extLst>
          </p:cNvPr>
          <p:cNvSpPr/>
          <p:nvPr/>
        </p:nvSpPr>
        <p:spPr>
          <a:xfrm>
            <a:off x="2950577" y="814165"/>
            <a:ext cx="2766036" cy="2130741"/>
          </a:xfrm>
          <a:custGeom>
            <a:avLst/>
            <a:gdLst/>
            <a:ahLst/>
            <a:cxnLst/>
            <a:rect l="l" t="t" r="r" b="b"/>
            <a:pathLst>
              <a:path w="3047762" h="2347761">
                <a:moveTo>
                  <a:pt x="0" y="0"/>
                </a:moveTo>
                <a:lnTo>
                  <a:pt x="3047763" y="0"/>
                </a:lnTo>
                <a:lnTo>
                  <a:pt x="3047763" y="2347761"/>
                </a:lnTo>
                <a:lnTo>
                  <a:pt x="0" y="23477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sz="1500"/>
          </a:p>
        </p:txBody>
      </p:sp>
      <p:sp>
        <p:nvSpPr>
          <p:cNvPr id="2" name="ZoneTexte 1">
            <a:extLst>
              <a:ext uri="{FF2B5EF4-FFF2-40B4-BE49-F238E27FC236}">
                <a16:creationId xmlns:a16="http://schemas.microsoft.com/office/drawing/2014/main" id="{EF13D675-2701-5D93-F35C-D455E7A2EFF9}"/>
              </a:ext>
            </a:extLst>
          </p:cNvPr>
          <p:cNvSpPr txBox="1"/>
          <p:nvPr/>
        </p:nvSpPr>
        <p:spPr>
          <a:xfrm>
            <a:off x="4042660" y="774156"/>
            <a:ext cx="1175657" cy="273921"/>
          </a:xfrm>
          <a:prstGeom prst="rect">
            <a:avLst/>
          </a:prstGeom>
          <a:noFill/>
        </p:spPr>
        <p:txBody>
          <a:bodyPr wrap="square" rtlCol="0">
            <a:spAutoFit/>
          </a:bodyPr>
          <a:lstStyle/>
          <a:p>
            <a:r>
              <a:rPr lang="fr-FR" sz="1180" dirty="0"/>
              <a:t>Mod. 718</a:t>
            </a:r>
          </a:p>
        </p:txBody>
      </p:sp>
      <p:sp>
        <p:nvSpPr>
          <p:cNvPr id="4" name="TextBox 21">
            <a:extLst>
              <a:ext uri="{FF2B5EF4-FFF2-40B4-BE49-F238E27FC236}">
                <a16:creationId xmlns:a16="http://schemas.microsoft.com/office/drawing/2014/main" id="{D775F358-EAC0-DD20-A9B1-C67B8A6307E1}"/>
              </a:ext>
            </a:extLst>
          </p:cNvPr>
          <p:cNvSpPr txBox="1"/>
          <p:nvPr/>
        </p:nvSpPr>
        <p:spPr>
          <a:xfrm>
            <a:off x="1015092" y="209377"/>
            <a:ext cx="4975999" cy="615553"/>
          </a:xfrm>
          <a:prstGeom prst="rect">
            <a:avLst/>
          </a:prstGeom>
        </p:spPr>
        <p:txBody>
          <a:bodyPr wrap="square" lIns="0" tIns="0" rIns="0" bIns="0" rtlCol="0" anchor="t">
            <a:spAutoFit/>
          </a:bodyPr>
          <a:lstStyle/>
          <a:p>
            <a:pPr algn="ctr">
              <a:tabLst>
                <a:tab pos="630555" algn="l"/>
              </a:tabLst>
            </a:pPr>
            <a:r>
              <a:rPr lang="fr-FR" sz="1400" b="1" dirty="0">
                <a:effectLst/>
                <a:latin typeface="Montserrat" panose="00000500000000000000" pitchFamily="2" charset="0"/>
                <a:ea typeface="Lucida Sans Unicode" panose="020B0602030504020204" pitchFamily="34" charset="0"/>
                <a:cs typeface="Lucida Sans Unicode" panose="020B0602030504020204" pitchFamily="34" charset="0"/>
              </a:rPr>
              <a:t>TITRE À FINALITÉ PROFESSIONNELLE </a:t>
            </a:r>
          </a:p>
          <a:p>
            <a:pPr algn="ctr">
              <a:tabLst>
                <a:tab pos="630555" algn="l"/>
              </a:tabLst>
            </a:pPr>
            <a:r>
              <a:rPr lang="fr-FR" sz="1400" b="1" dirty="0">
                <a:effectLst/>
                <a:latin typeface="Montserrat" panose="00000500000000000000" pitchFamily="2" charset="0"/>
                <a:ea typeface="Lucida Sans Unicode" panose="020B0602030504020204" pitchFamily="34" charset="0"/>
                <a:cs typeface="Lucida Sans Unicode" panose="020B0602030504020204" pitchFamily="34" charset="0"/>
              </a:rPr>
              <a:t>COMMIS DE CUISINE - NIVEAU 3</a:t>
            </a:r>
          </a:p>
          <a:p>
            <a:pPr algn="ctr">
              <a:tabLst>
                <a:tab pos="630555" algn="l"/>
              </a:tabLst>
            </a:pPr>
            <a:r>
              <a:rPr lang="fr-FR" sz="1200" dirty="0">
                <a:latin typeface="Montserrat" panose="00000500000000000000" pitchFamily="2" charset="0"/>
                <a:ea typeface="Lucida Sans Unicode" panose="020B0602030504020204" pitchFamily="34" charset="0"/>
                <a:cs typeface="Lucida Sans Unicode" panose="020B0602030504020204" pitchFamily="34" charset="0"/>
              </a:rPr>
              <a:t>Fiche RNCP37859</a:t>
            </a:r>
            <a:endParaRPr lang="en-US" sz="1200" dirty="0">
              <a:effectLst/>
              <a:latin typeface="Montserrat" panose="00000500000000000000" pitchFamily="2" charset="0"/>
              <a:ea typeface="Lucida Sans Unicode" panose="020B0602030504020204" pitchFamily="34" charset="0"/>
              <a:cs typeface="Lucida Sans Unicode" panose="020B0602030504020204" pitchFamily="34" charset="0"/>
            </a:endParaRPr>
          </a:p>
        </p:txBody>
      </p:sp>
      <p:sp>
        <p:nvSpPr>
          <p:cNvPr id="5" name="ZoneTexte 4">
            <a:extLst>
              <a:ext uri="{FF2B5EF4-FFF2-40B4-BE49-F238E27FC236}">
                <a16:creationId xmlns:a16="http://schemas.microsoft.com/office/drawing/2014/main" id="{5E710D49-1EB4-80B3-8026-19A961CCC34C}"/>
              </a:ext>
            </a:extLst>
          </p:cNvPr>
          <p:cNvSpPr txBox="1"/>
          <p:nvPr/>
        </p:nvSpPr>
        <p:spPr>
          <a:xfrm>
            <a:off x="6759396" y="3497098"/>
            <a:ext cx="2936054" cy="3139321"/>
          </a:xfrm>
          <a:prstGeom prst="rect">
            <a:avLst/>
          </a:prstGeom>
          <a:noFill/>
        </p:spPr>
        <p:txBody>
          <a:bodyPr wrap="square" lIns="91440" tIns="45720" rIns="91440" bIns="45720" anchor="t">
            <a:spAutoFit/>
          </a:bodyPr>
          <a:lstStyle/>
          <a:p>
            <a:pPr algn="just" defTabSz="622432">
              <a:defRPr/>
            </a:pPr>
            <a:r>
              <a:rPr lang="fr-FR" sz="900" b="1" dirty="0">
                <a:solidFill>
                  <a:prstClr val="black"/>
                </a:solidFill>
                <a:latin typeface="Montserrat"/>
                <a:cs typeface="Poppins"/>
              </a:rPr>
              <a:t>Modalité d’évaluation d’atteinte des objectifs de la formation :</a:t>
            </a:r>
          </a:p>
          <a:p>
            <a:pPr algn="just" defTabSz="622432">
              <a:defRPr/>
            </a:pPr>
            <a:endParaRPr lang="fr-FR" sz="900" b="1" dirty="0">
              <a:solidFill>
                <a:prstClr val="black"/>
              </a:solidFill>
              <a:latin typeface="Montserrat"/>
              <a:cs typeface="Poppins"/>
            </a:endParaRPr>
          </a:p>
          <a:p>
            <a:pPr algn="just" defTabSz="622432">
              <a:defRPr/>
            </a:pPr>
            <a:r>
              <a:rPr lang="fr-FR" sz="900" u="sng" dirty="0">
                <a:solidFill>
                  <a:prstClr val="black"/>
                </a:solidFill>
                <a:latin typeface="Montserrat"/>
                <a:cs typeface="Poppins"/>
              </a:rPr>
              <a:t>Suivi :</a:t>
            </a:r>
          </a:p>
          <a:p>
            <a:pPr algn="just" defTabSz="622432">
              <a:defRPr/>
            </a:pPr>
            <a:r>
              <a:rPr lang="fr-FR" sz="900" dirty="0">
                <a:solidFill>
                  <a:prstClr val="black"/>
                </a:solidFill>
                <a:latin typeface="Montserrat"/>
                <a:cs typeface="Poppins"/>
              </a:rPr>
              <a:t>Chaque stagiaire est accueilli, puis suivi individuellement par un formateur référent</a:t>
            </a:r>
          </a:p>
          <a:p>
            <a:pPr algn="just" defTabSz="622432">
              <a:defRPr/>
            </a:pPr>
            <a:endParaRPr lang="fr-FR" sz="900" dirty="0">
              <a:solidFill>
                <a:prstClr val="black"/>
              </a:solidFill>
              <a:latin typeface="Montserrat"/>
              <a:cs typeface="Poppins"/>
            </a:endParaRPr>
          </a:p>
          <a:p>
            <a:pPr algn="just" defTabSz="622432">
              <a:defRPr/>
            </a:pPr>
            <a:r>
              <a:rPr lang="fr-FR" sz="900" u="sng" dirty="0">
                <a:solidFill>
                  <a:prstClr val="black"/>
                </a:solidFill>
                <a:latin typeface="Montserrat"/>
                <a:cs typeface="Poppins"/>
              </a:rPr>
              <a:t>Evaluation préalable (positionnement) :</a:t>
            </a:r>
          </a:p>
          <a:p>
            <a:pPr algn="just" defTabSz="622432">
              <a:defRPr/>
            </a:pPr>
            <a:r>
              <a:rPr lang="fr-FR" sz="900" dirty="0">
                <a:solidFill>
                  <a:prstClr val="black"/>
                </a:solidFill>
                <a:latin typeface="Montserrat"/>
                <a:cs typeface="Poppins"/>
              </a:rPr>
              <a:t>Positionnement et entretien effectué lors de la candidature (Questionnaire + entretien individuel)</a:t>
            </a:r>
          </a:p>
          <a:p>
            <a:pPr algn="just" defTabSz="622432">
              <a:defRPr/>
            </a:pPr>
            <a:endParaRPr lang="fr-FR" sz="900" dirty="0">
              <a:solidFill>
                <a:prstClr val="black"/>
              </a:solidFill>
              <a:latin typeface="Montserrat"/>
              <a:cs typeface="Poppins"/>
            </a:endParaRPr>
          </a:p>
          <a:p>
            <a:pPr algn="just" defTabSz="622432">
              <a:defRPr/>
            </a:pPr>
            <a:r>
              <a:rPr lang="fr-FR" sz="900" u="sng" dirty="0">
                <a:solidFill>
                  <a:prstClr val="black"/>
                </a:solidFill>
                <a:latin typeface="Montserrat"/>
                <a:cs typeface="Poppins"/>
              </a:rPr>
              <a:t>Evaluation tout au long de la formation :</a:t>
            </a:r>
          </a:p>
          <a:p>
            <a:pPr algn="just" defTabSz="622432">
              <a:defRPr/>
            </a:pPr>
            <a:r>
              <a:rPr lang="fr-FR" sz="900" dirty="0">
                <a:solidFill>
                  <a:prstClr val="black"/>
                </a:solidFill>
                <a:latin typeface="Montserrat"/>
                <a:cs typeface="Poppins"/>
              </a:rPr>
              <a:t>Différentes évaluations et contrôles jalonnent le parcours de l’apprenant et permettent de valider les compétences ou savoirs acquis au cours de la formation (mises en pratique, QCM, photos, vidéos, entretiens avec le tuteur, …).</a:t>
            </a:r>
          </a:p>
          <a:p>
            <a:pPr algn="just" defTabSz="622432">
              <a:defRPr/>
            </a:pPr>
            <a:r>
              <a:rPr lang="fr-FR" sz="900" dirty="0">
                <a:solidFill>
                  <a:prstClr val="black"/>
                </a:solidFill>
                <a:latin typeface="Montserrat"/>
                <a:cs typeface="Poppins"/>
              </a:rPr>
              <a:t>Les évaluations et les rencontres physiques tuteur / formateur sont planifiées dès l'entreprise d'accueil identifiée.</a:t>
            </a:r>
          </a:p>
          <a:p>
            <a:pPr algn="just" defTabSz="622432">
              <a:defRPr/>
            </a:pPr>
            <a:endParaRPr lang="en-US" sz="900" b="1" dirty="0">
              <a:solidFill>
                <a:prstClr val="black"/>
              </a:solidFill>
              <a:latin typeface="Montserrat"/>
              <a:cs typeface="Poppins"/>
            </a:endParaRPr>
          </a:p>
        </p:txBody>
      </p:sp>
      <p:pic>
        <p:nvPicPr>
          <p:cNvPr id="6" name="Picture 2" descr="Papier, Contrat, Licence, Signature">
            <a:extLst>
              <a:ext uri="{FF2B5EF4-FFF2-40B4-BE49-F238E27FC236}">
                <a16:creationId xmlns:a16="http://schemas.microsoft.com/office/drawing/2014/main" id="{9706F05A-7EBC-36FA-939C-EDA926B1BC7A}"/>
              </a:ext>
            </a:extLst>
          </p:cNvPr>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6194604" y="3487555"/>
            <a:ext cx="587196" cy="4748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e 6">
            <a:extLst>
              <a:ext uri="{FF2B5EF4-FFF2-40B4-BE49-F238E27FC236}">
                <a16:creationId xmlns:a16="http://schemas.microsoft.com/office/drawing/2014/main" id="{61FB28A3-5891-4D9A-94B9-9C40667A5BA1}"/>
              </a:ext>
            </a:extLst>
          </p:cNvPr>
          <p:cNvGrpSpPr/>
          <p:nvPr/>
        </p:nvGrpSpPr>
        <p:grpSpPr>
          <a:xfrm>
            <a:off x="381000" y="1295400"/>
            <a:ext cx="4379641" cy="365798"/>
            <a:chOff x="4980320" y="1037212"/>
            <a:chExt cx="4825715" cy="403055"/>
          </a:xfrm>
        </p:grpSpPr>
        <p:grpSp>
          <p:nvGrpSpPr>
            <p:cNvPr id="11" name="Groupe 10">
              <a:extLst>
                <a:ext uri="{FF2B5EF4-FFF2-40B4-BE49-F238E27FC236}">
                  <a16:creationId xmlns:a16="http://schemas.microsoft.com/office/drawing/2014/main" id="{0DE0CBEB-97CC-C07F-E1AC-9163542C8257}"/>
                </a:ext>
              </a:extLst>
            </p:cNvPr>
            <p:cNvGrpSpPr/>
            <p:nvPr/>
          </p:nvGrpSpPr>
          <p:grpSpPr>
            <a:xfrm>
              <a:off x="4980320" y="1037212"/>
              <a:ext cx="414067" cy="403055"/>
              <a:chOff x="5149971" y="1578634"/>
              <a:chExt cx="477330" cy="451906"/>
            </a:xfrm>
          </p:grpSpPr>
          <p:sp>
            <p:nvSpPr>
              <p:cNvPr id="13" name="Ellipse 12">
                <a:extLst>
                  <a:ext uri="{FF2B5EF4-FFF2-40B4-BE49-F238E27FC236}">
                    <a16:creationId xmlns:a16="http://schemas.microsoft.com/office/drawing/2014/main" id="{9F2B13C8-29CD-2259-6CAD-59953B043AD0}"/>
                  </a:ext>
                </a:extLst>
              </p:cNvPr>
              <p:cNvSpPr/>
              <p:nvPr/>
            </p:nvSpPr>
            <p:spPr>
              <a:xfrm>
                <a:off x="5149971" y="1578634"/>
                <a:ext cx="477330" cy="451906"/>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414955">
                  <a:defRPr/>
                </a:pPr>
                <a:endParaRPr lang="en-US" sz="1634" kern="0" dirty="0">
                  <a:solidFill>
                    <a:sysClr val="windowText" lastClr="000000"/>
                  </a:solidFill>
                  <a:latin typeface="Calibri" panose="020F0502020204030204"/>
                </a:endParaRPr>
              </a:p>
            </p:txBody>
          </p:sp>
          <p:pic>
            <p:nvPicPr>
              <p:cNvPr id="14" name="Image 13">
                <a:extLst>
                  <a:ext uri="{FF2B5EF4-FFF2-40B4-BE49-F238E27FC236}">
                    <a16:creationId xmlns:a16="http://schemas.microsoft.com/office/drawing/2014/main" id="{CF100D0A-A2AE-06DB-7FC6-931D73845648}"/>
                  </a:ext>
                </a:extLst>
              </p:cNvPr>
              <p:cNvPicPr>
                <a:picLocks noChangeAspect="1"/>
              </p:cNvPicPr>
              <p:nvPr/>
            </p:nvPicPr>
            <p:blipFill>
              <a:blip r:embed="rId12" cstate="print">
                <a:biLevel thresh="75000"/>
                <a:extLst>
                  <a:ext uri="{28A0092B-C50C-407E-A947-70E740481C1C}">
                    <a14:useLocalDpi xmlns:a14="http://schemas.microsoft.com/office/drawing/2010/main" val="0"/>
                  </a:ext>
                </a:extLst>
              </a:blip>
              <a:srcRect/>
              <a:stretch/>
            </p:blipFill>
            <p:spPr>
              <a:xfrm>
                <a:off x="5225277" y="1656478"/>
                <a:ext cx="337261" cy="319297"/>
              </a:xfrm>
              <a:prstGeom prst="rect">
                <a:avLst/>
              </a:prstGeom>
            </p:spPr>
          </p:pic>
        </p:grpSp>
        <p:sp>
          <p:nvSpPr>
            <p:cNvPr id="12" name="ZoneTexte 11">
              <a:extLst>
                <a:ext uri="{FF2B5EF4-FFF2-40B4-BE49-F238E27FC236}">
                  <a16:creationId xmlns:a16="http://schemas.microsoft.com/office/drawing/2014/main" id="{413ABEE6-F23D-82E3-6120-49DE83AAF548}"/>
                </a:ext>
              </a:extLst>
            </p:cNvPr>
            <p:cNvSpPr txBox="1"/>
            <p:nvPr/>
          </p:nvSpPr>
          <p:spPr>
            <a:xfrm>
              <a:off x="5389310" y="1106509"/>
              <a:ext cx="4416725" cy="317222"/>
            </a:xfrm>
            <a:prstGeom prst="rect">
              <a:avLst/>
            </a:prstGeom>
            <a:noFill/>
          </p:spPr>
          <p:txBody>
            <a:bodyPr wrap="square" rtlCol="0">
              <a:spAutoFit/>
            </a:bodyPr>
            <a:lstStyle/>
            <a:p>
              <a:pPr defTabSz="414955">
                <a:defRPr/>
              </a:pPr>
              <a:r>
                <a:rPr lang="fr-FR" sz="1271" b="1" kern="0" dirty="0">
                  <a:solidFill>
                    <a:prstClr val="black"/>
                  </a:solidFill>
                  <a:latin typeface="Montserrat" panose="00000500000000000000" pitchFamily="2" charset="0"/>
                </a:rPr>
                <a:t>Le programme</a:t>
              </a:r>
            </a:p>
          </p:txBody>
        </p:sp>
      </p:grpSp>
      <p:sp>
        <p:nvSpPr>
          <p:cNvPr id="15" name="ZoneTexte 14">
            <a:extLst>
              <a:ext uri="{FF2B5EF4-FFF2-40B4-BE49-F238E27FC236}">
                <a16:creationId xmlns:a16="http://schemas.microsoft.com/office/drawing/2014/main" id="{58CE9E5E-582D-DB1A-C5BA-C94C69E51832}"/>
              </a:ext>
            </a:extLst>
          </p:cNvPr>
          <p:cNvSpPr txBox="1"/>
          <p:nvPr/>
        </p:nvSpPr>
        <p:spPr>
          <a:xfrm>
            <a:off x="752184" y="1752600"/>
            <a:ext cx="5118641" cy="4278992"/>
          </a:xfrm>
          <a:prstGeom prst="rect">
            <a:avLst/>
          </a:prstGeom>
          <a:noFill/>
        </p:spPr>
        <p:txBody>
          <a:bodyPr wrap="square">
            <a:spAutoFit/>
          </a:bodyPr>
          <a:lstStyle/>
          <a:p>
            <a:pPr algn="just"/>
            <a:r>
              <a:rPr lang="fr-FR" sz="1000" b="1" dirty="0">
                <a:effectLst/>
                <a:latin typeface="Montserrat" panose="00000500000000000000" pitchFamily="2" charset="0"/>
                <a:ea typeface="Lucida Sans Unicode" panose="020B0602030504020204" pitchFamily="34" charset="0"/>
                <a:cs typeface="Lucida Sans Unicode" panose="020B0602030504020204" pitchFamily="34" charset="0"/>
              </a:rPr>
              <a:t>RNCP37859BC01 - Préparer son poste de travail et son activité au sein d’une cuisine</a:t>
            </a:r>
            <a:endParaRPr lang="en-US" sz="1000" dirty="0">
              <a:effectLst/>
              <a:latin typeface="Montserrat" panose="00000500000000000000" pitchFamily="2" charset="0"/>
              <a:ea typeface="Lucida Sans Unicode" panose="020B0602030504020204" pitchFamily="34" charset="0"/>
              <a:cs typeface="Lucida Sans Unicode" panose="020B0602030504020204" pitchFamily="34" charset="0"/>
            </a:endParaRPr>
          </a:p>
          <a:p>
            <a:pPr marL="171450" lvl="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Adopter une posture professionnelle permettant de collaborer efficacement au sein d’un collectif de travail</a:t>
            </a:r>
            <a:endParaRPr lang="en-US"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endParaRPr>
          </a:p>
          <a:p>
            <a:pPr marL="171450" lvl="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Communiquer de manière compréhensible avec son environnement de travail pour faciliter les transmissions d’information</a:t>
            </a:r>
            <a:endParaRPr lang="en-US"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endParaRPr>
          </a:p>
          <a:p>
            <a:pPr marL="171450" lvl="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Appliquer les règles de sureté sur son lieu de travail afin de veiller à sa protection et de réduire tous risques éventuels </a:t>
            </a:r>
            <a:endParaRPr lang="en-US"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endParaRPr>
          </a:p>
          <a:p>
            <a:pPr marL="171450" lvl="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Préparer son poste de travail en respectant les consignes et les besoins de production tout en identifiant les informations relatives aux produits et pratiques alimentaires</a:t>
            </a:r>
          </a:p>
          <a:p>
            <a:pPr marL="17145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Appliquer les règles et principes d'hygiène et de sécurité alimentaire afin de préserver la santé des consommateurs lors de la préparation du poste de travail</a:t>
            </a:r>
          </a:p>
          <a:p>
            <a:pPr marL="17145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Nettoyer son poste de travail (après toute production) en appliquant les protocoles d'hygiène et de développement durable afin d'obtenir un espace de travail propre et sécurisé.</a:t>
            </a:r>
          </a:p>
          <a:p>
            <a:pPr marL="17145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Appliquer les règles de sécurité et santé au travail afin de afin de veiller à sa sécurité et celles des autres</a:t>
            </a:r>
          </a:p>
          <a:p>
            <a:pPr marL="171450" indent="-171450" algn="just">
              <a:lnSpc>
                <a:spcPts val="1560"/>
              </a:lnSpc>
              <a:buClr>
                <a:srgbClr val="6DA6D9"/>
              </a:buClr>
              <a:buFont typeface="Arial" panose="020B0604020202020204" pitchFamily="34" charset="0"/>
              <a:buChar char="•"/>
            </a:pPr>
            <a:endParaRPr lang="en-US"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endParaRPr>
          </a:p>
          <a:p>
            <a:pPr marL="171450" lvl="0" indent="-171450" algn="just">
              <a:lnSpc>
                <a:spcPts val="1560"/>
              </a:lnSpc>
              <a:buClr>
                <a:srgbClr val="6DA6D9"/>
              </a:buClr>
              <a:buFont typeface="Arial" panose="020B0604020202020204" pitchFamily="34" charset="0"/>
              <a:buChar char="•"/>
            </a:pPr>
            <a:endParaRPr lang="en-US"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endParaRPr>
          </a:p>
        </p:txBody>
      </p:sp>
      <p:sp>
        <p:nvSpPr>
          <p:cNvPr id="17" name="Freeform 12">
            <a:extLst>
              <a:ext uri="{FF2B5EF4-FFF2-40B4-BE49-F238E27FC236}">
                <a16:creationId xmlns:a16="http://schemas.microsoft.com/office/drawing/2014/main" id="{F91E2A7B-728D-5385-310D-540C1E694CA3}"/>
              </a:ext>
            </a:extLst>
          </p:cNvPr>
          <p:cNvSpPr/>
          <p:nvPr/>
        </p:nvSpPr>
        <p:spPr>
          <a:xfrm>
            <a:off x="6309036" y="908191"/>
            <a:ext cx="350640" cy="399969"/>
          </a:xfrm>
          <a:custGeom>
            <a:avLst/>
            <a:gdLst/>
            <a:ahLst/>
            <a:cxnLst/>
            <a:rect l="l" t="t" r="r" b="b"/>
            <a:pathLst>
              <a:path w="386353" h="440707">
                <a:moveTo>
                  <a:pt x="0" y="0"/>
                </a:moveTo>
                <a:lnTo>
                  <a:pt x="386353" y="0"/>
                </a:lnTo>
                <a:lnTo>
                  <a:pt x="386353" y="440706"/>
                </a:lnTo>
                <a:lnTo>
                  <a:pt x="0" y="44070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829909"/>
            <a:endParaRPr lang="fr-FR" sz="1634">
              <a:solidFill>
                <a:prstClr val="black"/>
              </a:solidFill>
              <a:latin typeface="Calibri"/>
            </a:endParaRPr>
          </a:p>
        </p:txBody>
      </p:sp>
      <p:sp>
        <p:nvSpPr>
          <p:cNvPr id="18" name="Freeform 13">
            <a:extLst>
              <a:ext uri="{FF2B5EF4-FFF2-40B4-BE49-F238E27FC236}">
                <a16:creationId xmlns:a16="http://schemas.microsoft.com/office/drawing/2014/main" id="{8BA7D15C-9C52-4C93-8F09-3D133ECB0A43}"/>
              </a:ext>
            </a:extLst>
          </p:cNvPr>
          <p:cNvSpPr/>
          <p:nvPr/>
        </p:nvSpPr>
        <p:spPr>
          <a:xfrm>
            <a:off x="6280764" y="1981200"/>
            <a:ext cx="378911" cy="435530"/>
          </a:xfrm>
          <a:custGeom>
            <a:avLst/>
            <a:gdLst/>
            <a:ahLst/>
            <a:cxnLst/>
            <a:rect l="l" t="t" r="r" b="b"/>
            <a:pathLst>
              <a:path w="417504" h="479890">
                <a:moveTo>
                  <a:pt x="0" y="0"/>
                </a:moveTo>
                <a:lnTo>
                  <a:pt x="417505" y="0"/>
                </a:lnTo>
                <a:lnTo>
                  <a:pt x="417505" y="479890"/>
                </a:lnTo>
                <a:lnTo>
                  <a:pt x="0" y="47989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defTabSz="829909"/>
            <a:endParaRPr lang="fr-FR" sz="1634">
              <a:solidFill>
                <a:prstClr val="black"/>
              </a:solidFill>
              <a:latin typeface="Calibri"/>
            </a:endParaRPr>
          </a:p>
        </p:txBody>
      </p:sp>
      <p:sp>
        <p:nvSpPr>
          <p:cNvPr id="19" name="TextBox 20">
            <a:extLst>
              <a:ext uri="{FF2B5EF4-FFF2-40B4-BE49-F238E27FC236}">
                <a16:creationId xmlns:a16="http://schemas.microsoft.com/office/drawing/2014/main" id="{50D29CBD-3108-4721-8A6C-C60764315AA9}"/>
              </a:ext>
            </a:extLst>
          </p:cNvPr>
          <p:cNvSpPr txBox="1"/>
          <p:nvPr/>
        </p:nvSpPr>
        <p:spPr>
          <a:xfrm>
            <a:off x="6876560" y="1905000"/>
            <a:ext cx="2818889" cy="759503"/>
          </a:xfrm>
          <a:prstGeom prst="rect">
            <a:avLst/>
          </a:prstGeom>
        </p:spPr>
        <p:txBody>
          <a:bodyPr wrap="square" lIns="0" tIns="0" rIns="0" bIns="0" rtlCol="0" anchor="t">
            <a:spAutoFit/>
          </a:bodyPr>
          <a:lstStyle/>
          <a:p>
            <a:pPr algn="just" defTabSz="829909">
              <a:lnSpc>
                <a:spcPts val="1222"/>
              </a:lnSpc>
            </a:pPr>
            <a:r>
              <a:rPr lang="en-US" sz="900" dirty="0">
                <a:solidFill>
                  <a:srgbClr val="000000"/>
                </a:solidFill>
                <a:latin typeface="Montserrat Bold"/>
              </a:rPr>
              <a:t>Modalités </a:t>
            </a:r>
            <a:r>
              <a:rPr lang="en-US" sz="900" dirty="0" err="1">
                <a:solidFill>
                  <a:srgbClr val="000000"/>
                </a:solidFill>
                <a:latin typeface="Montserrat Bold"/>
              </a:rPr>
              <a:t>d’encadrement</a:t>
            </a:r>
            <a:r>
              <a:rPr lang="en-US" sz="900" dirty="0">
                <a:solidFill>
                  <a:srgbClr val="000000"/>
                </a:solidFill>
                <a:latin typeface="Montserrat Bold"/>
              </a:rPr>
              <a:t> : </a:t>
            </a:r>
            <a:r>
              <a:rPr lang="fr-FR" sz="900" dirty="0">
                <a:solidFill>
                  <a:srgbClr val="000000"/>
                </a:solidFill>
                <a:latin typeface="Montserrat"/>
              </a:rPr>
              <a:t>Le formateur transmet des bases théoriques, accompagne les travaux individuels et de groupe, évalue la compréhension en cours de formation, réalise des ajustements.</a:t>
            </a:r>
            <a:endParaRPr lang="en-US" sz="900" dirty="0">
              <a:solidFill>
                <a:srgbClr val="000000"/>
              </a:solidFill>
              <a:latin typeface="Montserrat"/>
            </a:endParaRPr>
          </a:p>
        </p:txBody>
      </p:sp>
      <p:sp>
        <p:nvSpPr>
          <p:cNvPr id="20" name="TextBox 36">
            <a:extLst>
              <a:ext uri="{FF2B5EF4-FFF2-40B4-BE49-F238E27FC236}">
                <a16:creationId xmlns:a16="http://schemas.microsoft.com/office/drawing/2014/main" id="{263EED94-B564-B5D6-2027-F3734CA0E1F9}"/>
              </a:ext>
            </a:extLst>
          </p:cNvPr>
          <p:cNvSpPr txBox="1"/>
          <p:nvPr/>
        </p:nvSpPr>
        <p:spPr>
          <a:xfrm>
            <a:off x="6863327" y="762000"/>
            <a:ext cx="2832122" cy="913392"/>
          </a:xfrm>
          <a:prstGeom prst="rect">
            <a:avLst/>
          </a:prstGeom>
        </p:spPr>
        <p:txBody>
          <a:bodyPr wrap="square" lIns="0" tIns="0" rIns="0" bIns="0" rtlCol="0" anchor="t">
            <a:spAutoFit/>
          </a:bodyPr>
          <a:lstStyle/>
          <a:p>
            <a:pPr defTabSz="829909">
              <a:lnSpc>
                <a:spcPts val="1222"/>
              </a:lnSpc>
            </a:pPr>
            <a:r>
              <a:rPr lang="en-US" sz="900" dirty="0">
                <a:solidFill>
                  <a:srgbClr val="000000"/>
                </a:solidFill>
                <a:latin typeface="Montserrat Bold"/>
              </a:rPr>
              <a:t>Modalités techniques:</a:t>
            </a:r>
          </a:p>
          <a:p>
            <a:pPr defTabSz="829909">
              <a:lnSpc>
                <a:spcPts val="1222"/>
              </a:lnSpc>
            </a:pPr>
            <a:r>
              <a:rPr lang="fr-FR" sz="900" dirty="0">
                <a:solidFill>
                  <a:srgbClr val="000000"/>
                </a:solidFill>
                <a:latin typeface="Montserrat"/>
              </a:rPr>
              <a:t>Supports pédagogiques, ordinateur et vidéoprojecteur, visuels, paperboard... </a:t>
            </a:r>
          </a:p>
          <a:p>
            <a:pPr defTabSz="829909">
              <a:lnSpc>
                <a:spcPts val="1222"/>
              </a:lnSpc>
            </a:pPr>
            <a:r>
              <a:rPr lang="fr-FR" sz="900" dirty="0">
                <a:solidFill>
                  <a:srgbClr val="000000"/>
                </a:solidFill>
                <a:latin typeface="Montserrat"/>
              </a:rPr>
              <a:t>Un livret synthétique de la formation et des documents annexes seront remis aux participants</a:t>
            </a:r>
            <a:endParaRPr lang="en-US" sz="900" dirty="0">
              <a:solidFill>
                <a:srgbClr val="000000"/>
              </a:solidFill>
              <a:latin typeface="Montserrat"/>
            </a:endParaRPr>
          </a:p>
        </p:txBody>
      </p:sp>
      <p:sp>
        <p:nvSpPr>
          <p:cNvPr id="21" name="TextBox 37">
            <a:extLst>
              <a:ext uri="{FF2B5EF4-FFF2-40B4-BE49-F238E27FC236}">
                <a16:creationId xmlns:a16="http://schemas.microsoft.com/office/drawing/2014/main" id="{C29DA234-81DE-7EAE-3BF8-91961BF48B66}"/>
              </a:ext>
            </a:extLst>
          </p:cNvPr>
          <p:cNvSpPr txBox="1"/>
          <p:nvPr/>
        </p:nvSpPr>
        <p:spPr>
          <a:xfrm>
            <a:off x="6881619" y="2824873"/>
            <a:ext cx="2813830" cy="451727"/>
          </a:xfrm>
          <a:prstGeom prst="rect">
            <a:avLst/>
          </a:prstGeom>
        </p:spPr>
        <p:txBody>
          <a:bodyPr wrap="square" lIns="0" tIns="0" rIns="0" bIns="0" rtlCol="0" anchor="t">
            <a:spAutoFit/>
          </a:bodyPr>
          <a:lstStyle/>
          <a:p>
            <a:pPr algn="just" defTabSz="829909">
              <a:lnSpc>
                <a:spcPts val="1222"/>
              </a:lnSpc>
            </a:pPr>
            <a:r>
              <a:rPr lang="en-US" sz="900" dirty="0">
                <a:solidFill>
                  <a:srgbClr val="000000"/>
                </a:solidFill>
                <a:latin typeface="Montserrat Bold"/>
              </a:rPr>
              <a:t>Modalités </a:t>
            </a:r>
            <a:r>
              <a:rPr lang="en-US" sz="900" dirty="0" err="1">
                <a:solidFill>
                  <a:srgbClr val="000000"/>
                </a:solidFill>
                <a:latin typeface="Montserrat Bold"/>
              </a:rPr>
              <a:t>pédagogiques</a:t>
            </a:r>
            <a:r>
              <a:rPr lang="en-US" sz="900" dirty="0">
                <a:solidFill>
                  <a:srgbClr val="000000"/>
                </a:solidFill>
                <a:latin typeface="Montserrat Bold"/>
              </a:rPr>
              <a:t> :</a:t>
            </a:r>
          </a:p>
          <a:p>
            <a:pPr algn="just" defTabSz="829909">
              <a:lnSpc>
                <a:spcPts val="1222"/>
              </a:lnSpc>
            </a:pPr>
            <a:r>
              <a:rPr lang="en-US" sz="900" dirty="0" err="1">
                <a:solidFill>
                  <a:srgbClr val="000000"/>
                </a:solidFill>
                <a:latin typeface="Montserrat"/>
              </a:rPr>
              <a:t>Pédagogie</a:t>
            </a:r>
            <a:r>
              <a:rPr lang="en-US" sz="900" dirty="0">
                <a:solidFill>
                  <a:srgbClr val="000000"/>
                </a:solidFill>
                <a:latin typeface="Montserrat"/>
              </a:rPr>
              <a:t> demonstrative  avec travaux pratiques et remise de fiches </a:t>
            </a:r>
            <a:r>
              <a:rPr lang="en-US" sz="900" dirty="0" err="1">
                <a:solidFill>
                  <a:srgbClr val="000000"/>
                </a:solidFill>
                <a:latin typeface="Montserrat"/>
              </a:rPr>
              <a:t>pédagogiques</a:t>
            </a:r>
            <a:endParaRPr lang="en-US" sz="900" dirty="0">
              <a:solidFill>
                <a:srgbClr val="000000"/>
              </a:solidFill>
              <a:latin typeface="Montserrat"/>
            </a:endParaRPr>
          </a:p>
        </p:txBody>
      </p:sp>
      <p:sp>
        <p:nvSpPr>
          <p:cNvPr id="22" name="Freeform 14">
            <a:extLst>
              <a:ext uri="{FF2B5EF4-FFF2-40B4-BE49-F238E27FC236}">
                <a16:creationId xmlns:a16="http://schemas.microsoft.com/office/drawing/2014/main" id="{9C3F0575-002B-D4C2-3B41-F7A6ACBDEAD6}"/>
              </a:ext>
            </a:extLst>
          </p:cNvPr>
          <p:cNvSpPr/>
          <p:nvPr/>
        </p:nvSpPr>
        <p:spPr>
          <a:xfrm>
            <a:off x="6268996" y="2753259"/>
            <a:ext cx="459836" cy="459836"/>
          </a:xfrm>
          <a:custGeom>
            <a:avLst/>
            <a:gdLst/>
            <a:ahLst/>
            <a:cxnLst/>
            <a:rect l="l" t="t" r="r" b="b"/>
            <a:pathLst>
              <a:path w="506671" h="506671">
                <a:moveTo>
                  <a:pt x="0" y="0"/>
                </a:moveTo>
                <a:lnTo>
                  <a:pt x="506671" y="0"/>
                </a:lnTo>
                <a:lnTo>
                  <a:pt x="506671" y="506671"/>
                </a:lnTo>
                <a:lnTo>
                  <a:pt x="0" y="50667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defTabSz="829909"/>
            <a:endParaRPr lang="fr-FR" sz="1634">
              <a:solidFill>
                <a:prstClr val="black"/>
              </a:solidFill>
              <a:latin typeface="Calibri"/>
            </a:endParaRPr>
          </a:p>
        </p:txBody>
      </p:sp>
      <p:sp>
        <p:nvSpPr>
          <p:cNvPr id="16" name="Espace réservé du numéro de diapositive 10">
            <a:extLst>
              <a:ext uri="{FF2B5EF4-FFF2-40B4-BE49-F238E27FC236}">
                <a16:creationId xmlns:a16="http://schemas.microsoft.com/office/drawing/2014/main" id="{6CD688BC-0031-4519-6254-1ADA1CB6F70B}"/>
              </a:ext>
            </a:extLst>
          </p:cNvPr>
          <p:cNvSpPr>
            <a:spLocks noGrp="1"/>
          </p:cNvSpPr>
          <p:nvPr>
            <p:ph type="sldNum" sz="quarter" idx="12"/>
          </p:nvPr>
        </p:nvSpPr>
        <p:spPr>
          <a:xfrm>
            <a:off x="7895876" y="6520323"/>
            <a:ext cx="1976494" cy="331374"/>
          </a:xfrm>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61667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C6D31-048B-15C4-62E4-391CD86CB8EC}"/>
            </a:ext>
          </a:extLst>
        </p:cNvPr>
        <p:cNvGrpSpPr/>
        <p:nvPr/>
      </p:nvGrpSpPr>
      <p:grpSpPr>
        <a:xfrm>
          <a:off x="0" y="0"/>
          <a:ext cx="0" cy="0"/>
          <a:chOff x="0" y="0"/>
          <a:chExt cx="0" cy="0"/>
        </a:xfrm>
      </p:grpSpPr>
      <p:sp>
        <p:nvSpPr>
          <p:cNvPr id="5" name="Freeform 20">
            <a:extLst>
              <a:ext uri="{FF2B5EF4-FFF2-40B4-BE49-F238E27FC236}">
                <a16:creationId xmlns:a16="http://schemas.microsoft.com/office/drawing/2014/main" id="{969843A2-9293-BC75-D6EB-9902AC1FC61B}"/>
              </a:ext>
            </a:extLst>
          </p:cNvPr>
          <p:cNvSpPr/>
          <p:nvPr/>
        </p:nvSpPr>
        <p:spPr>
          <a:xfrm rot="3657201">
            <a:off x="-98970" y="6080146"/>
            <a:ext cx="1214548" cy="837279"/>
          </a:xfrm>
          <a:custGeom>
            <a:avLst/>
            <a:gdLst/>
            <a:ahLst/>
            <a:cxnLst/>
            <a:rect l="l" t="t" r="r" b="b"/>
            <a:pathLst>
              <a:path w="1891327" h="1215177">
                <a:moveTo>
                  <a:pt x="0" y="0"/>
                </a:moveTo>
                <a:lnTo>
                  <a:pt x="1891326" y="0"/>
                </a:lnTo>
                <a:lnTo>
                  <a:pt x="1891326" y="1215177"/>
                </a:lnTo>
                <a:lnTo>
                  <a:pt x="0" y="12151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500"/>
          </a:p>
        </p:txBody>
      </p:sp>
      <p:sp>
        <p:nvSpPr>
          <p:cNvPr id="38" name="Rectangle : coins arrondis 37">
            <a:extLst>
              <a:ext uri="{FF2B5EF4-FFF2-40B4-BE49-F238E27FC236}">
                <a16:creationId xmlns:a16="http://schemas.microsoft.com/office/drawing/2014/main" id="{227397E3-A861-FE3C-8C63-1822DD4903A3}"/>
              </a:ext>
            </a:extLst>
          </p:cNvPr>
          <p:cNvSpPr/>
          <p:nvPr/>
        </p:nvSpPr>
        <p:spPr>
          <a:xfrm>
            <a:off x="6067206" y="-35951"/>
            <a:ext cx="4412047" cy="6893951"/>
          </a:xfrm>
          <a:prstGeom prst="roundRect">
            <a:avLst/>
          </a:prstGeom>
          <a:gradFill flip="none" rotWithShape="1">
            <a:gsLst>
              <a:gs pos="8000">
                <a:schemeClr val="accent1">
                  <a:lumMod val="5000"/>
                  <a:lumOff val="95000"/>
                </a:schemeClr>
              </a:gs>
              <a:gs pos="70000">
                <a:schemeClr val="accent3">
                  <a:lumMod val="20000"/>
                  <a:lumOff val="80000"/>
                </a:schemeClr>
              </a:gs>
            </a:gsLst>
            <a:lin ang="10800000" scaled="1"/>
            <a:tileRect/>
          </a:gradFill>
          <a:ln>
            <a:noFill/>
          </a:ln>
          <a:effectLst>
            <a:outerShdw blurRad="50800" dist="635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500"/>
          </a:p>
        </p:txBody>
      </p:sp>
      <p:sp>
        <p:nvSpPr>
          <p:cNvPr id="3" name="Freeform 3">
            <a:extLst>
              <a:ext uri="{FF2B5EF4-FFF2-40B4-BE49-F238E27FC236}">
                <a16:creationId xmlns:a16="http://schemas.microsoft.com/office/drawing/2014/main" id="{EFC6645B-0A61-B551-2056-E5B32A3ABBDC}"/>
              </a:ext>
            </a:extLst>
          </p:cNvPr>
          <p:cNvSpPr/>
          <p:nvPr/>
        </p:nvSpPr>
        <p:spPr>
          <a:xfrm rot="20929034">
            <a:off x="5016332" y="6324110"/>
            <a:ext cx="932953" cy="522454"/>
          </a:xfrm>
          <a:custGeom>
            <a:avLst/>
            <a:gdLst/>
            <a:ahLst/>
            <a:cxnLst/>
            <a:rect l="l" t="t" r="r" b="b"/>
            <a:pathLst>
              <a:path w="1027976" h="575667">
                <a:moveTo>
                  <a:pt x="0" y="0"/>
                </a:moveTo>
                <a:lnTo>
                  <a:pt x="1027975" y="0"/>
                </a:lnTo>
                <a:lnTo>
                  <a:pt x="1027975" y="575668"/>
                </a:lnTo>
                <a:lnTo>
                  <a:pt x="0" y="575668"/>
                </a:lnTo>
                <a:lnTo>
                  <a:pt x="0" y="0"/>
                </a:lnTo>
                <a:close/>
              </a:path>
            </a:pathLst>
          </a:custGeom>
          <a:blipFill>
            <a:blip r:embed="rId5">
              <a:alphaModFix amt="55000"/>
            </a:blip>
            <a:stretch>
              <a:fillRect l="-17419" t="-73960" r="-14930" b="-62377"/>
            </a:stretch>
          </a:blipFill>
        </p:spPr>
        <p:txBody>
          <a:bodyPr/>
          <a:lstStyle/>
          <a:p>
            <a:endParaRPr lang="fr-FR" sz="1500"/>
          </a:p>
        </p:txBody>
      </p:sp>
      <p:sp>
        <p:nvSpPr>
          <p:cNvPr id="11" name="Freeform 2">
            <a:extLst>
              <a:ext uri="{FF2B5EF4-FFF2-40B4-BE49-F238E27FC236}">
                <a16:creationId xmlns:a16="http://schemas.microsoft.com/office/drawing/2014/main" id="{571D1147-2A84-D0A8-6C56-B9C5ADE9F491}"/>
              </a:ext>
            </a:extLst>
          </p:cNvPr>
          <p:cNvSpPr/>
          <p:nvPr/>
        </p:nvSpPr>
        <p:spPr>
          <a:xfrm>
            <a:off x="2950577" y="814165"/>
            <a:ext cx="2766036" cy="2130741"/>
          </a:xfrm>
          <a:custGeom>
            <a:avLst/>
            <a:gdLst/>
            <a:ahLst/>
            <a:cxnLst/>
            <a:rect l="l" t="t" r="r" b="b"/>
            <a:pathLst>
              <a:path w="3047762" h="2347761">
                <a:moveTo>
                  <a:pt x="0" y="0"/>
                </a:moveTo>
                <a:lnTo>
                  <a:pt x="3047763" y="0"/>
                </a:lnTo>
                <a:lnTo>
                  <a:pt x="3047763" y="2347761"/>
                </a:lnTo>
                <a:lnTo>
                  <a:pt x="0" y="23477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sz="1500"/>
          </a:p>
        </p:txBody>
      </p:sp>
      <p:sp>
        <p:nvSpPr>
          <p:cNvPr id="9" name="Freeform 9">
            <a:extLst>
              <a:ext uri="{FF2B5EF4-FFF2-40B4-BE49-F238E27FC236}">
                <a16:creationId xmlns:a16="http://schemas.microsoft.com/office/drawing/2014/main" id="{0CBE4749-CFAF-5DA8-8627-EAF59F3DEE30}"/>
              </a:ext>
            </a:extLst>
          </p:cNvPr>
          <p:cNvSpPr/>
          <p:nvPr/>
        </p:nvSpPr>
        <p:spPr>
          <a:xfrm rot="-7952675">
            <a:off x="8819121" y="-15347"/>
            <a:ext cx="1170820" cy="872095"/>
          </a:xfrm>
          <a:custGeom>
            <a:avLst/>
            <a:gdLst/>
            <a:ahLst/>
            <a:cxnLst/>
            <a:rect l="l" t="t" r="r" b="b"/>
            <a:pathLst>
              <a:path w="2101948" h="1350501">
                <a:moveTo>
                  <a:pt x="0" y="0"/>
                </a:moveTo>
                <a:lnTo>
                  <a:pt x="2101948" y="0"/>
                </a:lnTo>
                <a:lnTo>
                  <a:pt x="2101948" y="1350501"/>
                </a:lnTo>
                <a:lnTo>
                  <a:pt x="0" y="13505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sz="1500"/>
          </a:p>
        </p:txBody>
      </p:sp>
      <p:sp>
        <p:nvSpPr>
          <p:cNvPr id="36" name="Rectangle : coins arrondis 35">
            <a:extLst>
              <a:ext uri="{FF2B5EF4-FFF2-40B4-BE49-F238E27FC236}">
                <a16:creationId xmlns:a16="http://schemas.microsoft.com/office/drawing/2014/main" id="{69D32374-42C8-8732-1BCA-BB1D0DE5C2AB}"/>
              </a:ext>
            </a:extLst>
          </p:cNvPr>
          <p:cNvSpPr/>
          <p:nvPr/>
        </p:nvSpPr>
        <p:spPr>
          <a:xfrm>
            <a:off x="177643" y="36661"/>
            <a:ext cx="882741" cy="768081"/>
          </a:xfrm>
          <a:prstGeom prst="roundRect">
            <a:avLst/>
          </a:prstGeom>
          <a:gradFill>
            <a:gsLst>
              <a:gs pos="0">
                <a:schemeClr val="accent1">
                  <a:lumMod val="5000"/>
                  <a:lumOff val="95000"/>
                </a:schemeClr>
              </a:gs>
              <a:gs pos="91000">
                <a:schemeClr val="accent3">
                  <a:lumMod val="20000"/>
                  <a:lumOff val="80000"/>
                </a:schemeClr>
              </a:gs>
            </a:gsLst>
            <a:lin ang="10800000" scaled="1"/>
          </a:gradFill>
          <a:ln>
            <a:no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500"/>
          </a:p>
        </p:txBody>
      </p:sp>
      <p:sp>
        <p:nvSpPr>
          <p:cNvPr id="37" name="Freeform 7" descr="Une image contenant Police, texte, Graphique, logo  Description générée automatiquement">
            <a:extLst>
              <a:ext uri="{FF2B5EF4-FFF2-40B4-BE49-F238E27FC236}">
                <a16:creationId xmlns:a16="http://schemas.microsoft.com/office/drawing/2014/main" id="{55637D1E-1F98-6959-409B-6AD0947B0117}"/>
              </a:ext>
            </a:extLst>
          </p:cNvPr>
          <p:cNvSpPr/>
          <p:nvPr/>
        </p:nvSpPr>
        <p:spPr>
          <a:xfrm>
            <a:off x="223130" y="103449"/>
            <a:ext cx="746475" cy="634503"/>
          </a:xfrm>
          <a:custGeom>
            <a:avLst/>
            <a:gdLst/>
            <a:ahLst/>
            <a:cxnLst/>
            <a:rect l="l" t="t" r="r" b="b"/>
            <a:pathLst>
              <a:path w="1096672" h="932171">
                <a:moveTo>
                  <a:pt x="0" y="0"/>
                </a:moveTo>
                <a:lnTo>
                  <a:pt x="1096671" y="0"/>
                </a:lnTo>
                <a:lnTo>
                  <a:pt x="1096671" y="932171"/>
                </a:lnTo>
                <a:lnTo>
                  <a:pt x="0" y="932171"/>
                </a:lnTo>
                <a:lnTo>
                  <a:pt x="0" y="0"/>
                </a:lnTo>
                <a:close/>
              </a:path>
            </a:pathLst>
          </a:custGeom>
          <a:blipFill>
            <a:blip r:embed="rId10"/>
            <a:stretch>
              <a:fillRect/>
            </a:stretch>
          </a:blipFill>
        </p:spPr>
        <p:txBody>
          <a:bodyPr/>
          <a:lstStyle/>
          <a:p>
            <a:endParaRPr lang="fr-FR" sz="1500"/>
          </a:p>
        </p:txBody>
      </p:sp>
      <p:sp>
        <p:nvSpPr>
          <p:cNvPr id="39" name="ZoneTexte 38">
            <a:extLst>
              <a:ext uri="{FF2B5EF4-FFF2-40B4-BE49-F238E27FC236}">
                <a16:creationId xmlns:a16="http://schemas.microsoft.com/office/drawing/2014/main" id="{2AD02F80-3E16-487F-8319-6479B80D7550}"/>
              </a:ext>
            </a:extLst>
          </p:cNvPr>
          <p:cNvSpPr txBox="1"/>
          <p:nvPr/>
        </p:nvSpPr>
        <p:spPr>
          <a:xfrm>
            <a:off x="4042660" y="774156"/>
            <a:ext cx="1175657" cy="273921"/>
          </a:xfrm>
          <a:prstGeom prst="rect">
            <a:avLst/>
          </a:prstGeom>
          <a:noFill/>
        </p:spPr>
        <p:txBody>
          <a:bodyPr wrap="square" rtlCol="0">
            <a:spAutoFit/>
          </a:bodyPr>
          <a:lstStyle/>
          <a:p>
            <a:r>
              <a:rPr lang="fr-FR" sz="1180" dirty="0"/>
              <a:t>Mod. 718</a:t>
            </a:r>
          </a:p>
        </p:txBody>
      </p:sp>
      <p:sp>
        <p:nvSpPr>
          <p:cNvPr id="40" name="TextBox 8">
            <a:extLst>
              <a:ext uri="{FF2B5EF4-FFF2-40B4-BE49-F238E27FC236}">
                <a16:creationId xmlns:a16="http://schemas.microsoft.com/office/drawing/2014/main" id="{1A232C28-7B7A-39EF-167C-A49AF89F9D41}"/>
              </a:ext>
            </a:extLst>
          </p:cNvPr>
          <p:cNvSpPr txBox="1"/>
          <p:nvPr/>
        </p:nvSpPr>
        <p:spPr>
          <a:xfrm>
            <a:off x="811347" y="6688635"/>
            <a:ext cx="1252010" cy="102592"/>
          </a:xfrm>
          <a:prstGeom prst="rect">
            <a:avLst/>
          </a:prstGeom>
        </p:spPr>
        <p:txBody>
          <a:bodyPr lIns="0" tIns="0" rIns="0" bIns="0" rtlCol="0" anchor="t">
            <a:spAutoFit/>
          </a:bodyPr>
          <a:lstStyle/>
          <a:p>
            <a:pPr>
              <a:lnSpc>
                <a:spcPts val="831"/>
              </a:lnSpc>
            </a:pPr>
            <a:r>
              <a:rPr lang="en-US" sz="692" spc="6" dirty="0">
                <a:latin typeface="Montserrat"/>
              </a:rPr>
              <a:t>PROG V3 DU 20/02/24</a:t>
            </a:r>
          </a:p>
        </p:txBody>
      </p:sp>
      <p:sp>
        <p:nvSpPr>
          <p:cNvPr id="2" name="TextBox 21">
            <a:extLst>
              <a:ext uri="{FF2B5EF4-FFF2-40B4-BE49-F238E27FC236}">
                <a16:creationId xmlns:a16="http://schemas.microsoft.com/office/drawing/2014/main" id="{694E4E08-E938-54E1-F8E6-E40057EE45B0}"/>
              </a:ext>
            </a:extLst>
          </p:cNvPr>
          <p:cNvSpPr txBox="1"/>
          <p:nvPr/>
        </p:nvSpPr>
        <p:spPr>
          <a:xfrm>
            <a:off x="1015092" y="209377"/>
            <a:ext cx="4975999" cy="615553"/>
          </a:xfrm>
          <a:prstGeom prst="rect">
            <a:avLst/>
          </a:prstGeom>
        </p:spPr>
        <p:txBody>
          <a:bodyPr wrap="square" lIns="0" tIns="0" rIns="0" bIns="0" rtlCol="0" anchor="t">
            <a:spAutoFit/>
          </a:bodyPr>
          <a:lstStyle/>
          <a:p>
            <a:pPr algn="ctr">
              <a:tabLst>
                <a:tab pos="630555" algn="l"/>
              </a:tabLst>
            </a:pPr>
            <a:r>
              <a:rPr lang="fr-FR" sz="1400" b="1" dirty="0">
                <a:effectLst/>
                <a:latin typeface="Montserrat" panose="00000500000000000000" pitchFamily="2" charset="0"/>
                <a:ea typeface="Lucida Sans Unicode" panose="020B0602030504020204" pitchFamily="34" charset="0"/>
                <a:cs typeface="Lucida Sans Unicode" panose="020B0602030504020204" pitchFamily="34" charset="0"/>
              </a:rPr>
              <a:t>TITRE À FINALITÉ PROFESSIONNELLE </a:t>
            </a:r>
          </a:p>
          <a:p>
            <a:pPr algn="ctr">
              <a:tabLst>
                <a:tab pos="630555" algn="l"/>
              </a:tabLst>
            </a:pPr>
            <a:r>
              <a:rPr lang="fr-FR" sz="1400" b="1" dirty="0">
                <a:effectLst/>
                <a:latin typeface="Montserrat" panose="00000500000000000000" pitchFamily="2" charset="0"/>
                <a:ea typeface="Lucida Sans Unicode" panose="020B0602030504020204" pitchFamily="34" charset="0"/>
                <a:cs typeface="Lucida Sans Unicode" panose="020B0602030504020204" pitchFamily="34" charset="0"/>
              </a:rPr>
              <a:t>COMMIS DE CUISINE - NIVEAU 3</a:t>
            </a:r>
          </a:p>
          <a:p>
            <a:pPr algn="ctr">
              <a:tabLst>
                <a:tab pos="630555" algn="l"/>
              </a:tabLst>
            </a:pPr>
            <a:r>
              <a:rPr lang="fr-FR" sz="1200" dirty="0">
                <a:latin typeface="Montserrat" panose="00000500000000000000" pitchFamily="2" charset="0"/>
                <a:ea typeface="Lucida Sans Unicode" panose="020B0602030504020204" pitchFamily="34" charset="0"/>
                <a:cs typeface="Lucida Sans Unicode" panose="020B0602030504020204" pitchFamily="34" charset="0"/>
              </a:rPr>
              <a:t>Fiche RNCP37859</a:t>
            </a:r>
            <a:endParaRPr lang="en-US" sz="1200" dirty="0">
              <a:effectLst/>
              <a:latin typeface="Montserrat" panose="00000500000000000000" pitchFamily="2" charset="0"/>
              <a:ea typeface="Lucida Sans Unicode" panose="020B0602030504020204" pitchFamily="34" charset="0"/>
              <a:cs typeface="Lucida Sans Unicode" panose="020B0602030504020204" pitchFamily="34" charset="0"/>
            </a:endParaRPr>
          </a:p>
        </p:txBody>
      </p:sp>
      <p:sp>
        <p:nvSpPr>
          <p:cNvPr id="4" name="ZoneTexte 3">
            <a:extLst>
              <a:ext uri="{FF2B5EF4-FFF2-40B4-BE49-F238E27FC236}">
                <a16:creationId xmlns:a16="http://schemas.microsoft.com/office/drawing/2014/main" id="{E5237ABB-7EEF-95D2-2BC2-8326EE782C79}"/>
              </a:ext>
            </a:extLst>
          </p:cNvPr>
          <p:cNvSpPr txBox="1"/>
          <p:nvPr/>
        </p:nvSpPr>
        <p:spPr>
          <a:xfrm>
            <a:off x="808644" y="1676400"/>
            <a:ext cx="5095987" cy="4811574"/>
          </a:xfrm>
          <a:prstGeom prst="rect">
            <a:avLst/>
          </a:prstGeom>
          <a:noFill/>
        </p:spPr>
        <p:txBody>
          <a:bodyPr wrap="square">
            <a:spAutoFit/>
          </a:bodyPr>
          <a:lstStyle/>
          <a:p>
            <a:pPr algn="just"/>
            <a:r>
              <a:rPr lang="fr-FR" sz="1000" b="1" dirty="0">
                <a:effectLst/>
                <a:latin typeface="Montserrat" panose="00000500000000000000" pitchFamily="2" charset="0"/>
                <a:ea typeface="Lucida Sans Unicode" panose="020B0602030504020204" pitchFamily="34" charset="0"/>
                <a:cs typeface="Lucida Sans Unicode" panose="020B0602030504020204" pitchFamily="34" charset="0"/>
              </a:rPr>
              <a:t>RNCP37859BC02 - Réaliser des préparations culinaires de base en respectant les consignes de production</a:t>
            </a:r>
            <a:endParaRPr lang="en-US" sz="1000" dirty="0">
              <a:effectLst/>
              <a:latin typeface="Montserrat" panose="00000500000000000000" pitchFamily="2" charset="0"/>
              <a:ea typeface="Lucida Sans Unicode" panose="020B0602030504020204" pitchFamily="34" charset="0"/>
              <a:cs typeface="Lucida Sans Unicode" panose="020B0602030504020204" pitchFamily="34" charset="0"/>
            </a:endParaRPr>
          </a:p>
          <a:p>
            <a:pPr marL="171450" lvl="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Préparer et découper les produits selon les procédures et techniques en vigueur</a:t>
            </a:r>
            <a:endParaRPr lang="en-US"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endParaRPr>
          </a:p>
          <a:p>
            <a:pPr marL="171450" lvl="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Réaliser les préparations culinaires de base (entrées, plats) en suivant les consignes afin de répondre aux impératifs de production</a:t>
            </a:r>
            <a:endParaRPr lang="en-US"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endParaRPr>
          </a:p>
          <a:p>
            <a:pPr marL="171450" lvl="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Réaliser des desserts de restaurant de base en suivant les consignes afin de répondre aux impératifs de production</a:t>
            </a:r>
            <a:endParaRPr lang="en-US"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endParaRPr>
          </a:p>
          <a:p>
            <a:pPr marL="171450" lvl="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Appliquer les règles d’hygiène et de sécurité alimentaire afin de préserver la santé des clients lors de la production culinaire</a:t>
            </a:r>
            <a:endParaRPr lang="en-US"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endParaRPr>
          </a:p>
          <a:p>
            <a:pPr marL="171450" lvl="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Respecter le cadre de production afin de répondre aux exigences attendues en cuisine</a:t>
            </a:r>
            <a:endParaRPr lang="en-US" sz="5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endParaRPr>
          </a:p>
          <a:p>
            <a:pPr algn="just"/>
            <a:r>
              <a:rPr lang="fr-FR" sz="1000" b="1" dirty="0">
                <a:effectLst/>
                <a:latin typeface="Montserrat" panose="00000500000000000000" pitchFamily="2" charset="0"/>
                <a:ea typeface="Lucida Sans Unicode" panose="020B0602030504020204" pitchFamily="34" charset="0"/>
                <a:cs typeface="Lucida Sans Unicode" panose="020B0602030504020204" pitchFamily="34" charset="0"/>
              </a:rPr>
              <a:t>RNCP37859BC03 - Réceptionner et stocker des marchandises</a:t>
            </a:r>
            <a:endParaRPr lang="en-US" sz="1000" dirty="0">
              <a:effectLst/>
              <a:latin typeface="Montserrat" panose="00000500000000000000" pitchFamily="2" charset="0"/>
              <a:ea typeface="Lucida Sans Unicode" panose="020B0602030504020204" pitchFamily="34" charset="0"/>
              <a:cs typeface="Lucida Sans Unicode" panose="020B0602030504020204" pitchFamily="34" charset="0"/>
            </a:endParaRPr>
          </a:p>
          <a:p>
            <a:pPr marL="171450" lvl="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Réceptionner les marchandises en tenant compte des exigences réglementaires et contractuelles afin de contrôler les produits</a:t>
            </a:r>
            <a:endParaRPr lang="en-US"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endParaRPr>
          </a:p>
          <a:p>
            <a:pPr marL="171450" lvl="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Participer à l'approvisionnement des marchandises en estimant les produits nécessaires à la production afin de limiter le gaspillage</a:t>
            </a:r>
            <a:endParaRPr lang="en-US"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endParaRPr>
          </a:p>
          <a:p>
            <a:pPr marL="171450" lvl="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Ranger les marchandises en appliquant des méthodes de stockage, de traçabilité et de gestion des déchets</a:t>
            </a:r>
            <a:endParaRPr lang="en-US"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endParaRPr>
          </a:p>
          <a:p>
            <a:pPr marL="171450" lvl="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Appliquer les règles de sécurité et d’hygiène alimentaire lors du stockage des marchandises afin d’assurer la conformité sanitaire des produits</a:t>
            </a:r>
            <a:endParaRPr lang="en-US"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endParaRPr>
          </a:p>
          <a:p>
            <a:pPr marL="171450" lvl="0" indent="-171450" algn="just">
              <a:lnSpc>
                <a:spcPts val="1560"/>
              </a:lnSpc>
              <a:buFont typeface="Arial" panose="020B0604020202020204" pitchFamily="34" charset="0"/>
              <a:buChar char="•"/>
            </a:pPr>
            <a:r>
              <a:rPr lang="fr-FR"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rPr>
              <a:t>Appliquer les règles de sécurité et santé au travail lors de la manipulation des marchandises afin de veiller à sa sécurité et celles des autres</a:t>
            </a:r>
            <a:endParaRPr lang="en-US" sz="1000" dirty="0">
              <a:effectLst/>
              <a:uFill>
                <a:solidFill>
                  <a:srgbClr val="215868"/>
                </a:solidFill>
              </a:uFill>
              <a:latin typeface="Montserrat" panose="00000500000000000000" pitchFamily="2" charset="0"/>
              <a:ea typeface="Lucida Sans Unicode" panose="020B0602030504020204" pitchFamily="34" charset="0"/>
              <a:cs typeface="Lucida Sans Unicode" panose="020B0602030504020204" pitchFamily="34" charset="0"/>
            </a:endParaRPr>
          </a:p>
          <a:p>
            <a:pPr algn="just"/>
            <a:r>
              <a:rPr lang="fr-FR" sz="1000" dirty="0">
                <a:effectLst/>
                <a:latin typeface="Montserrat" panose="00000500000000000000" pitchFamily="2" charset="0"/>
                <a:ea typeface="Lucida Sans Unicode" panose="020B0602030504020204" pitchFamily="34" charset="0"/>
                <a:cs typeface="Lucida Sans Unicode" panose="020B0602030504020204" pitchFamily="34" charset="0"/>
              </a:rPr>
              <a:t> </a:t>
            </a:r>
            <a:endParaRPr lang="en-US" sz="1000" dirty="0">
              <a:effectLst/>
              <a:latin typeface="Montserrat" panose="00000500000000000000" pitchFamily="2" charset="0"/>
              <a:ea typeface="Lucida Sans Unicode" panose="020B0602030504020204" pitchFamily="34" charset="0"/>
              <a:cs typeface="Lucida Sans Unicode" panose="020B0602030504020204" pitchFamily="34" charset="0"/>
            </a:endParaRPr>
          </a:p>
        </p:txBody>
      </p:sp>
      <p:sp>
        <p:nvSpPr>
          <p:cNvPr id="6" name="ZoneTexte 5">
            <a:extLst>
              <a:ext uri="{FF2B5EF4-FFF2-40B4-BE49-F238E27FC236}">
                <a16:creationId xmlns:a16="http://schemas.microsoft.com/office/drawing/2014/main" id="{8788BACF-BA63-61C2-41FB-19F53B2132B8}"/>
              </a:ext>
            </a:extLst>
          </p:cNvPr>
          <p:cNvSpPr txBox="1"/>
          <p:nvPr/>
        </p:nvSpPr>
        <p:spPr>
          <a:xfrm>
            <a:off x="6661807" y="479511"/>
            <a:ext cx="2353086" cy="369332"/>
          </a:xfrm>
          <a:prstGeom prst="rect">
            <a:avLst/>
          </a:prstGeom>
          <a:noFill/>
        </p:spPr>
        <p:txBody>
          <a:bodyPr wrap="square" lIns="91440" tIns="45720" rIns="91440" bIns="45720" anchor="t">
            <a:spAutoFit/>
          </a:bodyPr>
          <a:lstStyle/>
          <a:p>
            <a:pPr defTabSz="622432">
              <a:defRPr/>
            </a:pPr>
            <a:r>
              <a:rPr lang="fr-FR" sz="900" b="1" dirty="0">
                <a:solidFill>
                  <a:prstClr val="black"/>
                </a:solidFill>
                <a:latin typeface="Montserrat"/>
                <a:cs typeface="Poppins"/>
              </a:rPr>
              <a:t>Modalité d’évaluation d’atteinte des objectifs de la formation :</a:t>
            </a:r>
            <a:endParaRPr lang="en-US" sz="900" b="1" dirty="0">
              <a:solidFill>
                <a:prstClr val="black"/>
              </a:solidFill>
              <a:latin typeface="Montserrat"/>
              <a:cs typeface="Poppins"/>
            </a:endParaRPr>
          </a:p>
        </p:txBody>
      </p:sp>
      <p:sp>
        <p:nvSpPr>
          <p:cNvPr id="7" name="ZoneTexte 6">
            <a:extLst>
              <a:ext uri="{FF2B5EF4-FFF2-40B4-BE49-F238E27FC236}">
                <a16:creationId xmlns:a16="http://schemas.microsoft.com/office/drawing/2014/main" id="{04A23D3B-A1DA-4FC4-6971-A02E8C33E089}"/>
              </a:ext>
            </a:extLst>
          </p:cNvPr>
          <p:cNvSpPr txBox="1"/>
          <p:nvPr/>
        </p:nvSpPr>
        <p:spPr>
          <a:xfrm>
            <a:off x="6594609" y="769427"/>
            <a:ext cx="3194666" cy="5931111"/>
          </a:xfrm>
          <a:prstGeom prst="rect">
            <a:avLst/>
          </a:prstGeom>
          <a:noFill/>
        </p:spPr>
        <p:txBody>
          <a:bodyPr wrap="square" lIns="91440" tIns="45720" rIns="91440" bIns="45720" anchor="t">
            <a:spAutoFit/>
          </a:bodyPr>
          <a:lstStyle/>
          <a:p>
            <a:pPr marL="80686" algn="just" defTabSz="622432">
              <a:lnSpc>
                <a:spcPct val="102000"/>
              </a:lnSpc>
              <a:spcAft>
                <a:spcPts val="54"/>
              </a:spcAft>
              <a:defRPr/>
            </a:pPr>
            <a:r>
              <a:rPr lang="fr-FR" sz="900" u="sng" dirty="0">
                <a:solidFill>
                  <a:prstClr val="black"/>
                </a:solidFill>
                <a:latin typeface="Montserrat" panose="00000500000000000000" pitchFamily="2" charset="0"/>
                <a:cs typeface="Poppins" panose="00000500000000000000" pitchFamily="2" charset="0"/>
              </a:rPr>
              <a:t>Bilan :</a:t>
            </a:r>
          </a:p>
          <a:p>
            <a:pPr marL="80686" algn="just" defTabSz="622432">
              <a:lnSpc>
                <a:spcPct val="102000"/>
              </a:lnSpc>
              <a:spcAft>
                <a:spcPts val="54"/>
              </a:spcAft>
              <a:defRPr/>
            </a:pPr>
            <a:r>
              <a:rPr lang="fr-FR" sz="900" dirty="0">
                <a:solidFill>
                  <a:prstClr val="black"/>
                </a:solidFill>
                <a:latin typeface="Montserrat" panose="00000500000000000000" pitchFamily="2" charset="0"/>
                <a:cs typeface="Poppins" panose="00000500000000000000" pitchFamily="2" charset="0"/>
              </a:rPr>
              <a:t>Un bilan de fin de formation est programmé à la fin de la formation dans le but de faire un point sur les savoir-faire de l’apprenant relatifs au TFP préparé. Ce bilan est transcrit dans le livret de suivi de l’apprenant</a:t>
            </a:r>
          </a:p>
          <a:p>
            <a:pPr marL="80686" algn="just" defTabSz="622432">
              <a:lnSpc>
                <a:spcPct val="102000"/>
              </a:lnSpc>
              <a:spcAft>
                <a:spcPts val="54"/>
              </a:spcAft>
              <a:defRPr/>
            </a:pPr>
            <a:endParaRPr lang="fr-FR" sz="900" dirty="0">
              <a:solidFill>
                <a:prstClr val="black"/>
              </a:solidFill>
              <a:latin typeface="Montserrat" panose="00000500000000000000" pitchFamily="2" charset="0"/>
              <a:cs typeface="Poppins" panose="00000500000000000000" pitchFamily="2" charset="0"/>
            </a:endParaRPr>
          </a:p>
          <a:p>
            <a:pPr marL="80686" algn="just" defTabSz="622432">
              <a:lnSpc>
                <a:spcPct val="102000"/>
              </a:lnSpc>
              <a:spcAft>
                <a:spcPts val="54"/>
              </a:spcAft>
              <a:defRPr/>
            </a:pPr>
            <a:r>
              <a:rPr lang="fr-FR" sz="900" u="sng" dirty="0">
                <a:solidFill>
                  <a:prstClr val="black"/>
                </a:solidFill>
                <a:latin typeface="Montserrat" panose="00000500000000000000" pitchFamily="2" charset="0"/>
                <a:cs typeface="Poppins" panose="00000500000000000000" pitchFamily="2" charset="0"/>
              </a:rPr>
              <a:t>Evaluation finale :</a:t>
            </a:r>
          </a:p>
          <a:p>
            <a:pPr marL="80686" algn="just" defTabSz="622432">
              <a:lnSpc>
                <a:spcPct val="102000"/>
              </a:lnSpc>
              <a:spcAft>
                <a:spcPts val="54"/>
              </a:spcAft>
              <a:defRPr/>
            </a:pPr>
            <a:r>
              <a:rPr lang="fr-FR" sz="900" dirty="0">
                <a:solidFill>
                  <a:prstClr val="black"/>
                </a:solidFill>
                <a:latin typeface="Montserrat" panose="00000500000000000000" pitchFamily="2" charset="0"/>
                <a:cs typeface="Poppins" panose="00000500000000000000" pitchFamily="2" charset="0"/>
              </a:rPr>
              <a:t>L’obtention du TP commis de cuisine se déroule selon 2 modalités.</a:t>
            </a:r>
          </a:p>
          <a:p>
            <a:pPr marL="80686" algn="just" defTabSz="622432">
              <a:lnSpc>
                <a:spcPct val="102000"/>
              </a:lnSpc>
              <a:spcAft>
                <a:spcPts val="54"/>
              </a:spcAft>
              <a:defRPr/>
            </a:pPr>
            <a:r>
              <a:rPr lang="fr-FR" sz="900" dirty="0">
                <a:solidFill>
                  <a:prstClr val="black"/>
                </a:solidFill>
                <a:latin typeface="Montserrat" panose="00000500000000000000" pitchFamily="2" charset="0"/>
                <a:cs typeface="Poppins" panose="00000500000000000000" pitchFamily="2" charset="0"/>
              </a:rPr>
              <a:t>• Etude de situation et questionnaire écrit où  sont évaluées les compétences liées aux matières technologiques. Le temps imparti pour répondre à ce questionnaire est de 1 heure (Bloc BC01 et BC03)</a:t>
            </a:r>
          </a:p>
          <a:p>
            <a:pPr marL="80686" algn="just" defTabSz="622432">
              <a:lnSpc>
                <a:spcPct val="102000"/>
              </a:lnSpc>
              <a:spcAft>
                <a:spcPts val="54"/>
              </a:spcAft>
              <a:defRPr/>
            </a:pPr>
            <a:r>
              <a:rPr lang="fr-FR" sz="900" dirty="0">
                <a:solidFill>
                  <a:prstClr val="black"/>
                </a:solidFill>
                <a:latin typeface="Montserrat" panose="00000500000000000000" pitchFamily="2" charset="0"/>
                <a:cs typeface="Poppins" panose="00000500000000000000" pitchFamily="2" charset="0"/>
              </a:rPr>
              <a:t>• Une mise en situation reconstituée et entretien qui permet d’observer les compétences acquises par le candidat dans l’exercice du métier du TP visé. Le temps imparti pour la mise en situation reconstituée est environ de 5 heures. Un entretien individuel de 10 minutes vient compléter cette mise en situation. Il permet d’approfondir et de valider les compétences évaluées lors de la mise en situation reconstituée, ou de compléter celles qui n’auraient pu être évaluées (Bloc BC02)</a:t>
            </a:r>
          </a:p>
          <a:p>
            <a:pPr marL="80686" algn="just" defTabSz="622432">
              <a:lnSpc>
                <a:spcPct val="102000"/>
              </a:lnSpc>
              <a:spcAft>
                <a:spcPts val="54"/>
              </a:spcAft>
              <a:defRPr/>
            </a:pPr>
            <a:endParaRPr lang="fr-FR" sz="500" dirty="0">
              <a:solidFill>
                <a:prstClr val="black"/>
              </a:solidFill>
              <a:latin typeface="Montserrat" panose="00000500000000000000" pitchFamily="2" charset="0"/>
              <a:cs typeface="Poppins" panose="00000500000000000000" pitchFamily="2" charset="0"/>
            </a:endParaRPr>
          </a:p>
          <a:p>
            <a:pPr marL="80686" algn="just" defTabSz="622432">
              <a:lnSpc>
                <a:spcPct val="102000"/>
              </a:lnSpc>
              <a:spcAft>
                <a:spcPts val="54"/>
              </a:spcAft>
              <a:defRPr/>
            </a:pPr>
            <a:r>
              <a:rPr lang="fr-FR" sz="900" dirty="0">
                <a:solidFill>
                  <a:prstClr val="black"/>
                </a:solidFill>
                <a:latin typeface="Montserrat" panose="00000500000000000000" pitchFamily="2" charset="0"/>
                <a:cs typeface="Poppins" panose="00000500000000000000" pitchFamily="2" charset="0"/>
              </a:rPr>
              <a:t>POURCENTAGES DE REUSSITE ATTENDU A L’ÉPREUVE FINALE TFP Commis:</a:t>
            </a:r>
          </a:p>
          <a:p>
            <a:pPr marL="80686" algn="just" defTabSz="622432">
              <a:lnSpc>
                <a:spcPct val="102000"/>
              </a:lnSpc>
              <a:spcAft>
                <a:spcPts val="54"/>
              </a:spcAft>
              <a:defRPr/>
            </a:pPr>
            <a:r>
              <a:rPr lang="fr-FR" sz="900" dirty="0">
                <a:solidFill>
                  <a:prstClr val="black"/>
                </a:solidFill>
                <a:latin typeface="Montserrat" panose="00000500000000000000" pitchFamily="2" charset="0"/>
                <a:cs typeface="Poppins" panose="00000500000000000000" pitchFamily="2" charset="0"/>
              </a:rPr>
              <a:t>80% de réussite par bloc de compétence.</a:t>
            </a:r>
          </a:p>
          <a:p>
            <a:pPr marL="80686" algn="just" defTabSz="622432">
              <a:lnSpc>
                <a:spcPct val="102000"/>
              </a:lnSpc>
              <a:spcAft>
                <a:spcPts val="54"/>
              </a:spcAft>
              <a:defRPr/>
            </a:pPr>
            <a:endParaRPr lang="fr-FR" sz="500" dirty="0">
              <a:solidFill>
                <a:prstClr val="black"/>
              </a:solidFill>
              <a:latin typeface="Montserrat" panose="00000500000000000000" pitchFamily="2" charset="0"/>
              <a:cs typeface="Poppins" panose="00000500000000000000" pitchFamily="2" charset="0"/>
            </a:endParaRPr>
          </a:p>
          <a:p>
            <a:pPr marL="80686" algn="just" defTabSz="622432">
              <a:lnSpc>
                <a:spcPct val="102000"/>
              </a:lnSpc>
              <a:spcAft>
                <a:spcPts val="54"/>
              </a:spcAft>
              <a:defRPr/>
            </a:pPr>
            <a:r>
              <a:rPr lang="fr-FR" sz="900" u="sng" dirty="0">
                <a:solidFill>
                  <a:prstClr val="black"/>
                </a:solidFill>
                <a:latin typeface="Montserrat" panose="00000500000000000000" pitchFamily="2" charset="0"/>
                <a:cs typeface="Poppins" panose="00000500000000000000" pitchFamily="2" charset="0"/>
              </a:rPr>
              <a:t>Sanction :  </a:t>
            </a:r>
          </a:p>
          <a:p>
            <a:pPr marL="80686" algn="just" defTabSz="622432">
              <a:lnSpc>
                <a:spcPct val="102000"/>
              </a:lnSpc>
              <a:spcAft>
                <a:spcPts val="54"/>
              </a:spcAft>
              <a:defRPr/>
            </a:pPr>
            <a:r>
              <a:rPr lang="fr-FR" sz="900" dirty="0">
                <a:solidFill>
                  <a:prstClr val="black"/>
                </a:solidFill>
                <a:latin typeface="Montserrat" panose="00000500000000000000" pitchFamily="2" charset="0"/>
                <a:cs typeface="Poppins" panose="00000500000000000000" pitchFamily="2" charset="0"/>
              </a:rPr>
              <a:t>TP Commis de cuisine (Certification de niveau 3) délivré par la CPNE/FP après avoir statué sur le dossier du candidat (évaluation continue et évaluation finale). L’organisme certificateur est CERTIDEV. </a:t>
            </a:r>
          </a:p>
          <a:p>
            <a:pPr marL="80686" algn="just" defTabSz="622432">
              <a:lnSpc>
                <a:spcPct val="102000"/>
              </a:lnSpc>
              <a:spcAft>
                <a:spcPts val="54"/>
              </a:spcAft>
              <a:defRPr/>
            </a:pPr>
            <a:r>
              <a:rPr lang="fr-FR" sz="900" dirty="0">
                <a:solidFill>
                  <a:prstClr val="black"/>
                </a:solidFill>
                <a:latin typeface="Montserrat" panose="00000500000000000000" pitchFamily="2" charset="0"/>
                <a:cs typeface="Poppins" panose="00000500000000000000" pitchFamily="2" charset="0"/>
              </a:rPr>
              <a:t>AFC est habilité du 24/03/2023 au 23/03/2026</a:t>
            </a:r>
          </a:p>
          <a:p>
            <a:pPr marL="80686" algn="just" defTabSz="622432">
              <a:lnSpc>
                <a:spcPct val="102000"/>
              </a:lnSpc>
              <a:spcAft>
                <a:spcPts val="54"/>
              </a:spcAft>
              <a:defRPr/>
            </a:pPr>
            <a:r>
              <a:rPr lang="fr-FR" sz="900" b="1" dirty="0">
                <a:solidFill>
                  <a:prstClr val="black"/>
                </a:solidFill>
                <a:latin typeface="Montserrat" panose="00000500000000000000" pitchFamily="2" charset="0"/>
                <a:cs typeface="Poppins" panose="00000500000000000000" pitchFamily="2" charset="0"/>
              </a:rPr>
              <a:t>La certification est modulaire </a:t>
            </a:r>
            <a:r>
              <a:rPr lang="fr-FR" sz="900" dirty="0">
                <a:solidFill>
                  <a:prstClr val="black"/>
                </a:solidFill>
                <a:latin typeface="Montserrat" panose="00000500000000000000" pitchFamily="2" charset="0"/>
                <a:cs typeface="Poppins" panose="00000500000000000000" pitchFamily="2" charset="0"/>
              </a:rPr>
              <a:t>; l'obtention d'un ou plusieurs blocs de compétences est possible, le candidat en conserve le bénéfice définitivement dans le cadre d'un parcours de formation ou d'une VAE. </a:t>
            </a:r>
          </a:p>
        </p:txBody>
      </p:sp>
      <p:pic>
        <p:nvPicPr>
          <p:cNvPr id="8" name="Picture 2" descr="Papier, Contrat, Licence, Signature">
            <a:extLst>
              <a:ext uri="{FF2B5EF4-FFF2-40B4-BE49-F238E27FC236}">
                <a16:creationId xmlns:a16="http://schemas.microsoft.com/office/drawing/2014/main" id="{E9395648-F235-B732-A55F-EE892F3D346B}"/>
              </a:ext>
            </a:extLst>
          </p:cNvPr>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6172200" y="395372"/>
            <a:ext cx="533344" cy="47484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a:extLst>
              <a:ext uri="{FF2B5EF4-FFF2-40B4-BE49-F238E27FC236}">
                <a16:creationId xmlns:a16="http://schemas.microsoft.com/office/drawing/2014/main" id="{5FC9ECF5-9857-ED7D-E253-5CA2B66C614A}"/>
              </a:ext>
            </a:extLst>
          </p:cNvPr>
          <p:cNvGrpSpPr/>
          <p:nvPr/>
        </p:nvGrpSpPr>
        <p:grpSpPr>
          <a:xfrm>
            <a:off x="497159" y="1219200"/>
            <a:ext cx="4379641" cy="365798"/>
            <a:chOff x="4980320" y="1037212"/>
            <a:chExt cx="4825715" cy="403055"/>
          </a:xfrm>
        </p:grpSpPr>
        <p:grpSp>
          <p:nvGrpSpPr>
            <p:cNvPr id="12" name="Groupe 11">
              <a:extLst>
                <a:ext uri="{FF2B5EF4-FFF2-40B4-BE49-F238E27FC236}">
                  <a16:creationId xmlns:a16="http://schemas.microsoft.com/office/drawing/2014/main" id="{F3C0BA8D-88E8-AD4B-6954-EF41A2990B96}"/>
                </a:ext>
              </a:extLst>
            </p:cNvPr>
            <p:cNvGrpSpPr/>
            <p:nvPr/>
          </p:nvGrpSpPr>
          <p:grpSpPr>
            <a:xfrm>
              <a:off x="4980320" y="1037212"/>
              <a:ext cx="414067" cy="403055"/>
              <a:chOff x="5149971" y="1578634"/>
              <a:chExt cx="477330" cy="451906"/>
            </a:xfrm>
          </p:grpSpPr>
          <p:sp>
            <p:nvSpPr>
              <p:cNvPr id="14" name="Ellipse 13">
                <a:extLst>
                  <a:ext uri="{FF2B5EF4-FFF2-40B4-BE49-F238E27FC236}">
                    <a16:creationId xmlns:a16="http://schemas.microsoft.com/office/drawing/2014/main" id="{E51003B9-5C43-EE16-BDC8-9A1BD41949FA}"/>
                  </a:ext>
                </a:extLst>
              </p:cNvPr>
              <p:cNvSpPr/>
              <p:nvPr/>
            </p:nvSpPr>
            <p:spPr>
              <a:xfrm>
                <a:off x="5149971" y="1578634"/>
                <a:ext cx="477330" cy="451906"/>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414955">
                  <a:defRPr/>
                </a:pPr>
                <a:endParaRPr lang="en-US" sz="1634" kern="0" dirty="0">
                  <a:solidFill>
                    <a:sysClr val="windowText" lastClr="000000"/>
                  </a:solidFill>
                  <a:latin typeface="Calibri" panose="020F0502020204030204"/>
                </a:endParaRPr>
              </a:p>
            </p:txBody>
          </p:sp>
          <p:pic>
            <p:nvPicPr>
              <p:cNvPr id="15" name="Image 14">
                <a:extLst>
                  <a:ext uri="{FF2B5EF4-FFF2-40B4-BE49-F238E27FC236}">
                    <a16:creationId xmlns:a16="http://schemas.microsoft.com/office/drawing/2014/main" id="{7F6E605B-05CA-1ECA-1DC9-6FDCBE174EAA}"/>
                  </a:ext>
                </a:extLst>
              </p:cNvPr>
              <p:cNvPicPr>
                <a:picLocks noChangeAspect="1"/>
              </p:cNvPicPr>
              <p:nvPr/>
            </p:nvPicPr>
            <p:blipFill>
              <a:blip r:embed="rId12" cstate="print">
                <a:biLevel thresh="75000"/>
                <a:extLst>
                  <a:ext uri="{28A0092B-C50C-407E-A947-70E740481C1C}">
                    <a14:useLocalDpi xmlns:a14="http://schemas.microsoft.com/office/drawing/2010/main" val="0"/>
                  </a:ext>
                </a:extLst>
              </a:blip>
              <a:srcRect/>
              <a:stretch/>
            </p:blipFill>
            <p:spPr>
              <a:xfrm>
                <a:off x="5225277" y="1656478"/>
                <a:ext cx="337261" cy="319297"/>
              </a:xfrm>
              <a:prstGeom prst="rect">
                <a:avLst/>
              </a:prstGeom>
            </p:spPr>
          </p:pic>
        </p:grpSp>
        <p:sp>
          <p:nvSpPr>
            <p:cNvPr id="13" name="ZoneTexte 12">
              <a:extLst>
                <a:ext uri="{FF2B5EF4-FFF2-40B4-BE49-F238E27FC236}">
                  <a16:creationId xmlns:a16="http://schemas.microsoft.com/office/drawing/2014/main" id="{B5BD2F17-313E-EB40-FC66-6E887AA1BF01}"/>
                </a:ext>
              </a:extLst>
            </p:cNvPr>
            <p:cNvSpPr txBox="1"/>
            <p:nvPr/>
          </p:nvSpPr>
          <p:spPr>
            <a:xfrm>
              <a:off x="5389310" y="1106509"/>
              <a:ext cx="4416725" cy="317222"/>
            </a:xfrm>
            <a:prstGeom prst="rect">
              <a:avLst/>
            </a:prstGeom>
            <a:noFill/>
          </p:spPr>
          <p:txBody>
            <a:bodyPr wrap="square" rtlCol="0">
              <a:spAutoFit/>
            </a:bodyPr>
            <a:lstStyle/>
            <a:p>
              <a:pPr defTabSz="414955">
                <a:defRPr/>
              </a:pPr>
              <a:r>
                <a:rPr lang="fr-FR" sz="1271" b="1" kern="0" dirty="0">
                  <a:solidFill>
                    <a:prstClr val="black"/>
                  </a:solidFill>
                  <a:latin typeface="Montserrat" panose="00000500000000000000" pitchFamily="2" charset="0"/>
                </a:rPr>
                <a:t>Le programme</a:t>
              </a:r>
            </a:p>
          </p:txBody>
        </p:sp>
      </p:grpSp>
      <p:sp>
        <p:nvSpPr>
          <p:cNvPr id="16" name="Espace réservé du numéro de diapositive 10">
            <a:extLst>
              <a:ext uri="{FF2B5EF4-FFF2-40B4-BE49-F238E27FC236}">
                <a16:creationId xmlns:a16="http://schemas.microsoft.com/office/drawing/2014/main" id="{D95F1602-5D20-5B5F-A4D6-49EB56D5628E}"/>
              </a:ext>
            </a:extLst>
          </p:cNvPr>
          <p:cNvSpPr>
            <a:spLocks noGrp="1"/>
          </p:cNvSpPr>
          <p:nvPr>
            <p:ph type="sldNum" sz="quarter" idx="12"/>
          </p:nvPr>
        </p:nvSpPr>
        <p:spPr>
          <a:xfrm>
            <a:off x="7895876" y="6520323"/>
            <a:ext cx="1976494" cy="331374"/>
          </a:xfrm>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89208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73934-A6B4-5B0C-3431-11B949F5ECB3}"/>
            </a:ext>
          </a:extLst>
        </p:cNvPr>
        <p:cNvGrpSpPr/>
        <p:nvPr/>
      </p:nvGrpSpPr>
      <p:grpSpPr>
        <a:xfrm>
          <a:off x="0" y="0"/>
          <a:ext cx="0" cy="0"/>
          <a:chOff x="0" y="0"/>
          <a:chExt cx="0" cy="0"/>
        </a:xfrm>
      </p:grpSpPr>
      <p:sp>
        <p:nvSpPr>
          <p:cNvPr id="9" name="Freeform 14">
            <a:extLst>
              <a:ext uri="{FF2B5EF4-FFF2-40B4-BE49-F238E27FC236}">
                <a16:creationId xmlns:a16="http://schemas.microsoft.com/office/drawing/2014/main" id="{0DADCD89-0A9B-8C55-FC36-F2B9AB215798}"/>
              </a:ext>
            </a:extLst>
          </p:cNvPr>
          <p:cNvSpPr/>
          <p:nvPr/>
        </p:nvSpPr>
        <p:spPr>
          <a:xfrm rot="3657201">
            <a:off x="-107723" y="6068411"/>
            <a:ext cx="1241643" cy="859606"/>
          </a:xfrm>
          <a:custGeom>
            <a:avLst/>
            <a:gdLst/>
            <a:ahLst/>
            <a:cxnLst/>
            <a:rect l="l" t="t" r="r" b="b"/>
            <a:pathLst>
              <a:path w="1891327" h="1215177">
                <a:moveTo>
                  <a:pt x="0" y="0"/>
                </a:moveTo>
                <a:lnTo>
                  <a:pt x="1891326" y="0"/>
                </a:lnTo>
                <a:lnTo>
                  <a:pt x="1891326" y="1215177"/>
                </a:lnTo>
                <a:lnTo>
                  <a:pt x="0" y="12151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500"/>
          </a:p>
        </p:txBody>
      </p:sp>
      <p:sp>
        <p:nvSpPr>
          <p:cNvPr id="33" name="Rectangle : coins arrondis 32">
            <a:extLst>
              <a:ext uri="{FF2B5EF4-FFF2-40B4-BE49-F238E27FC236}">
                <a16:creationId xmlns:a16="http://schemas.microsoft.com/office/drawing/2014/main" id="{E6ED202E-1917-20C7-32A1-5E2EF02A21B6}"/>
              </a:ext>
            </a:extLst>
          </p:cNvPr>
          <p:cNvSpPr/>
          <p:nvPr/>
        </p:nvSpPr>
        <p:spPr>
          <a:xfrm>
            <a:off x="6067206" y="-35951"/>
            <a:ext cx="4412047" cy="6893951"/>
          </a:xfrm>
          <a:prstGeom prst="roundRect">
            <a:avLst/>
          </a:prstGeom>
          <a:gradFill flip="none" rotWithShape="1">
            <a:gsLst>
              <a:gs pos="8000">
                <a:schemeClr val="accent1">
                  <a:lumMod val="5000"/>
                  <a:lumOff val="95000"/>
                </a:schemeClr>
              </a:gs>
              <a:gs pos="70000">
                <a:schemeClr val="accent3">
                  <a:lumMod val="20000"/>
                  <a:lumOff val="80000"/>
                </a:schemeClr>
              </a:gs>
            </a:gsLst>
            <a:lin ang="10800000" scaled="1"/>
            <a:tileRect/>
          </a:gradFill>
          <a:ln>
            <a:noFill/>
          </a:ln>
          <a:effectLst>
            <a:outerShdw blurRad="50800" dist="635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500"/>
          </a:p>
        </p:txBody>
      </p:sp>
      <p:sp>
        <p:nvSpPr>
          <p:cNvPr id="8" name="TextBox 8">
            <a:extLst>
              <a:ext uri="{FF2B5EF4-FFF2-40B4-BE49-F238E27FC236}">
                <a16:creationId xmlns:a16="http://schemas.microsoft.com/office/drawing/2014/main" id="{53353FF9-971A-CBCD-AC17-A1EB14DC9BDF}"/>
              </a:ext>
            </a:extLst>
          </p:cNvPr>
          <p:cNvSpPr txBox="1"/>
          <p:nvPr/>
        </p:nvSpPr>
        <p:spPr>
          <a:xfrm>
            <a:off x="811347" y="6688635"/>
            <a:ext cx="1252010" cy="102592"/>
          </a:xfrm>
          <a:prstGeom prst="rect">
            <a:avLst/>
          </a:prstGeom>
        </p:spPr>
        <p:txBody>
          <a:bodyPr lIns="0" tIns="0" rIns="0" bIns="0" rtlCol="0" anchor="t">
            <a:spAutoFit/>
          </a:bodyPr>
          <a:lstStyle/>
          <a:p>
            <a:pPr>
              <a:lnSpc>
                <a:spcPts val="831"/>
              </a:lnSpc>
            </a:pPr>
            <a:r>
              <a:rPr lang="en-US" sz="692" spc="6" dirty="0">
                <a:latin typeface="Montserrat"/>
              </a:rPr>
              <a:t>PROG V3 DU 20/02/24</a:t>
            </a:r>
          </a:p>
        </p:txBody>
      </p:sp>
      <p:sp>
        <p:nvSpPr>
          <p:cNvPr id="40" name="Freeform 19">
            <a:extLst>
              <a:ext uri="{FF2B5EF4-FFF2-40B4-BE49-F238E27FC236}">
                <a16:creationId xmlns:a16="http://schemas.microsoft.com/office/drawing/2014/main" id="{B43925D6-2AF5-6047-8ACE-19264919264C}"/>
              </a:ext>
            </a:extLst>
          </p:cNvPr>
          <p:cNvSpPr/>
          <p:nvPr/>
        </p:nvSpPr>
        <p:spPr>
          <a:xfrm rot="-7952675">
            <a:off x="8809501" y="22300"/>
            <a:ext cx="1240688" cy="798531"/>
          </a:xfrm>
          <a:custGeom>
            <a:avLst/>
            <a:gdLst/>
            <a:ahLst/>
            <a:cxnLst/>
            <a:rect l="l" t="t" r="r" b="b"/>
            <a:pathLst>
              <a:path w="2101948" h="1350501">
                <a:moveTo>
                  <a:pt x="0" y="0"/>
                </a:moveTo>
                <a:lnTo>
                  <a:pt x="2101948" y="0"/>
                </a:lnTo>
                <a:lnTo>
                  <a:pt x="2101948" y="1350501"/>
                </a:lnTo>
                <a:lnTo>
                  <a:pt x="0" y="13505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sz="1500"/>
          </a:p>
        </p:txBody>
      </p:sp>
      <p:sp>
        <p:nvSpPr>
          <p:cNvPr id="46" name="Rectangle : coins arrondis 45">
            <a:extLst>
              <a:ext uri="{FF2B5EF4-FFF2-40B4-BE49-F238E27FC236}">
                <a16:creationId xmlns:a16="http://schemas.microsoft.com/office/drawing/2014/main" id="{EB8D70B1-C452-A731-147E-16E700119360}"/>
              </a:ext>
            </a:extLst>
          </p:cNvPr>
          <p:cNvSpPr/>
          <p:nvPr/>
        </p:nvSpPr>
        <p:spPr>
          <a:xfrm>
            <a:off x="177643" y="36661"/>
            <a:ext cx="882741" cy="768081"/>
          </a:xfrm>
          <a:prstGeom prst="roundRect">
            <a:avLst/>
          </a:prstGeom>
          <a:gradFill>
            <a:gsLst>
              <a:gs pos="0">
                <a:schemeClr val="accent1">
                  <a:lumMod val="5000"/>
                  <a:lumOff val="95000"/>
                </a:schemeClr>
              </a:gs>
              <a:gs pos="91000">
                <a:schemeClr val="accent3">
                  <a:lumMod val="20000"/>
                  <a:lumOff val="80000"/>
                </a:schemeClr>
              </a:gs>
            </a:gsLst>
            <a:lin ang="10800000" scaled="1"/>
          </a:gradFill>
          <a:ln>
            <a:no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500"/>
          </a:p>
        </p:txBody>
      </p:sp>
      <p:sp>
        <p:nvSpPr>
          <p:cNvPr id="47" name="Freeform 7" descr="Une image contenant Police, texte, Graphique, logo  Description générée automatiquement">
            <a:extLst>
              <a:ext uri="{FF2B5EF4-FFF2-40B4-BE49-F238E27FC236}">
                <a16:creationId xmlns:a16="http://schemas.microsoft.com/office/drawing/2014/main" id="{D7D74EDA-9BF4-13F1-2A23-1075956D795A}"/>
              </a:ext>
            </a:extLst>
          </p:cNvPr>
          <p:cNvSpPr/>
          <p:nvPr/>
        </p:nvSpPr>
        <p:spPr>
          <a:xfrm>
            <a:off x="223130" y="103449"/>
            <a:ext cx="746475" cy="634503"/>
          </a:xfrm>
          <a:custGeom>
            <a:avLst/>
            <a:gdLst/>
            <a:ahLst/>
            <a:cxnLst/>
            <a:rect l="l" t="t" r="r" b="b"/>
            <a:pathLst>
              <a:path w="1096672" h="932171">
                <a:moveTo>
                  <a:pt x="0" y="0"/>
                </a:moveTo>
                <a:lnTo>
                  <a:pt x="1096671" y="0"/>
                </a:lnTo>
                <a:lnTo>
                  <a:pt x="1096671" y="932171"/>
                </a:lnTo>
                <a:lnTo>
                  <a:pt x="0" y="932171"/>
                </a:lnTo>
                <a:lnTo>
                  <a:pt x="0" y="0"/>
                </a:lnTo>
                <a:close/>
              </a:path>
            </a:pathLst>
          </a:custGeom>
          <a:blipFill>
            <a:blip r:embed="rId7"/>
            <a:stretch>
              <a:fillRect/>
            </a:stretch>
          </a:blipFill>
        </p:spPr>
        <p:txBody>
          <a:bodyPr/>
          <a:lstStyle/>
          <a:p>
            <a:endParaRPr lang="fr-FR" sz="1500"/>
          </a:p>
        </p:txBody>
      </p:sp>
      <p:sp>
        <p:nvSpPr>
          <p:cNvPr id="3" name="Freeform 3">
            <a:extLst>
              <a:ext uri="{FF2B5EF4-FFF2-40B4-BE49-F238E27FC236}">
                <a16:creationId xmlns:a16="http://schemas.microsoft.com/office/drawing/2014/main" id="{4311DEDE-2D88-CB77-840B-1441C131C674}"/>
              </a:ext>
            </a:extLst>
          </p:cNvPr>
          <p:cNvSpPr/>
          <p:nvPr/>
        </p:nvSpPr>
        <p:spPr>
          <a:xfrm rot="20929034">
            <a:off x="5016332" y="6324110"/>
            <a:ext cx="932953" cy="522454"/>
          </a:xfrm>
          <a:custGeom>
            <a:avLst/>
            <a:gdLst/>
            <a:ahLst/>
            <a:cxnLst/>
            <a:rect l="l" t="t" r="r" b="b"/>
            <a:pathLst>
              <a:path w="1027976" h="575667">
                <a:moveTo>
                  <a:pt x="0" y="0"/>
                </a:moveTo>
                <a:lnTo>
                  <a:pt x="1027975" y="0"/>
                </a:lnTo>
                <a:lnTo>
                  <a:pt x="1027975" y="575668"/>
                </a:lnTo>
                <a:lnTo>
                  <a:pt x="0" y="575668"/>
                </a:lnTo>
                <a:lnTo>
                  <a:pt x="0" y="0"/>
                </a:lnTo>
                <a:close/>
              </a:path>
            </a:pathLst>
          </a:custGeom>
          <a:blipFill>
            <a:blip r:embed="rId8">
              <a:alphaModFix amt="55000"/>
            </a:blip>
            <a:stretch>
              <a:fillRect l="-17419" t="-73960" r="-14930" b="-62377"/>
            </a:stretch>
          </a:blipFill>
        </p:spPr>
        <p:txBody>
          <a:bodyPr/>
          <a:lstStyle/>
          <a:p>
            <a:endParaRPr lang="fr-FR" sz="1500"/>
          </a:p>
        </p:txBody>
      </p:sp>
      <p:sp>
        <p:nvSpPr>
          <p:cNvPr id="10" name="Freeform 2">
            <a:extLst>
              <a:ext uri="{FF2B5EF4-FFF2-40B4-BE49-F238E27FC236}">
                <a16:creationId xmlns:a16="http://schemas.microsoft.com/office/drawing/2014/main" id="{7C4CEDCB-1991-E479-C8FF-14EDB55BDAAA}"/>
              </a:ext>
            </a:extLst>
          </p:cNvPr>
          <p:cNvSpPr/>
          <p:nvPr/>
        </p:nvSpPr>
        <p:spPr>
          <a:xfrm>
            <a:off x="2950577" y="814165"/>
            <a:ext cx="2766036" cy="2130741"/>
          </a:xfrm>
          <a:custGeom>
            <a:avLst/>
            <a:gdLst/>
            <a:ahLst/>
            <a:cxnLst/>
            <a:rect l="l" t="t" r="r" b="b"/>
            <a:pathLst>
              <a:path w="3047762" h="2347761">
                <a:moveTo>
                  <a:pt x="0" y="0"/>
                </a:moveTo>
                <a:lnTo>
                  <a:pt x="3047763" y="0"/>
                </a:lnTo>
                <a:lnTo>
                  <a:pt x="3047763" y="2347761"/>
                </a:lnTo>
                <a:lnTo>
                  <a:pt x="0" y="23477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sz="1500"/>
          </a:p>
        </p:txBody>
      </p:sp>
      <p:sp>
        <p:nvSpPr>
          <p:cNvPr id="2" name="ZoneTexte 1">
            <a:extLst>
              <a:ext uri="{FF2B5EF4-FFF2-40B4-BE49-F238E27FC236}">
                <a16:creationId xmlns:a16="http://schemas.microsoft.com/office/drawing/2014/main" id="{911A282C-BA99-610D-FDD6-EC7BDC59E9E7}"/>
              </a:ext>
            </a:extLst>
          </p:cNvPr>
          <p:cNvSpPr txBox="1"/>
          <p:nvPr/>
        </p:nvSpPr>
        <p:spPr>
          <a:xfrm>
            <a:off x="4042660" y="774156"/>
            <a:ext cx="1175657" cy="273921"/>
          </a:xfrm>
          <a:prstGeom prst="rect">
            <a:avLst/>
          </a:prstGeom>
          <a:noFill/>
        </p:spPr>
        <p:txBody>
          <a:bodyPr wrap="square" rtlCol="0">
            <a:spAutoFit/>
          </a:bodyPr>
          <a:lstStyle/>
          <a:p>
            <a:r>
              <a:rPr lang="fr-FR" sz="1180" dirty="0"/>
              <a:t>Mod. 718</a:t>
            </a:r>
          </a:p>
        </p:txBody>
      </p:sp>
      <p:sp>
        <p:nvSpPr>
          <p:cNvPr id="5" name="TextBox 21">
            <a:extLst>
              <a:ext uri="{FF2B5EF4-FFF2-40B4-BE49-F238E27FC236}">
                <a16:creationId xmlns:a16="http://schemas.microsoft.com/office/drawing/2014/main" id="{63CDE90D-7603-DCA1-C2CA-F371FCAB72F6}"/>
              </a:ext>
            </a:extLst>
          </p:cNvPr>
          <p:cNvSpPr txBox="1"/>
          <p:nvPr/>
        </p:nvSpPr>
        <p:spPr>
          <a:xfrm>
            <a:off x="1015092" y="209377"/>
            <a:ext cx="4975999" cy="615553"/>
          </a:xfrm>
          <a:prstGeom prst="rect">
            <a:avLst/>
          </a:prstGeom>
        </p:spPr>
        <p:txBody>
          <a:bodyPr wrap="square" lIns="0" tIns="0" rIns="0" bIns="0" rtlCol="0" anchor="t">
            <a:spAutoFit/>
          </a:bodyPr>
          <a:lstStyle/>
          <a:p>
            <a:pPr algn="ctr">
              <a:tabLst>
                <a:tab pos="630555" algn="l"/>
              </a:tabLst>
            </a:pPr>
            <a:r>
              <a:rPr lang="fr-FR" sz="1400" b="1" dirty="0">
                <a:effectLst/>
                <a:latin typeface="Montserrat" panose="00000500000000000000" pitchFamily="2" charset="0"/>
                <a:ea typeface="Lucida Sans Unicode" panose="020B0602030504020204" pitchFamily="34" charset="0"/>
                <a:cs typeface="Lucida Sans Unicode" panose="020B0602030504020204" pitchFamily="34" charset="0"/>
              </a:rPr>
              <a:t>TITRE À FINALITÉ PROFESSIONNELLE </a:t>
            </a:r>
          </a:p>
          <a:p>
            <a:pPr algn="ctr">
              <a:tabLst>
                <a:tab pos="630555" algn="l"/>
              </a:tabLst>
            </a:pPr>
            <a:r>
              <a:rPr lang="fr-FR" sz="1400" b="1" dirty="0">
                <a:effectLst/>
                <a:latin typeface="Montserrat" panose="00000500000000000000" pitchFamily="2" charset="0"/>
                <a:ea typeface="Lucida Sans Unicode" panose="020B0602030504020204" pitchFamily="34" charset="0"/>
                <a:cs typeface="Lucida Sans Unicode" panose="020B0602030504020204" pitchFamily="34" charset="0"/>
              </a:rPr>
              <a:t>COMMIS DE CUISINE - NIVEAU 3</a:t>
            </a:r>
          </a:p>
          <a:p>
            <a:pPr algn="ctr">
              <a:tabLst>
                <a:tab pos="630555" algn="l"/>
              </a:tabLst>
            </a:pPr>
            <a:r>
              <a:rPr lang="fr-FR" sz="1200" dirty="0">
                <a:latin typeface="Montserrat" panose="00000500000000000000" pitchFamily="2" charset="0"/>
                <a:ea typeface="Lucida Sans Unicode" panose="020B0602030504020204" pitchFamily="34" charset="0"/>
                <a:cs typeface="Lucida Sans Unicode" panose="020B0602030504020204" pitchFamily="34" charset="0"/>
              </a:rPr>
              <a:t>Fiche RNCP37859</a:t>
            </a:r>
            <a:endParaRPr lang="en-US" sz="1200" dirty="0">
              <a:effectLst/>
              <a:latin typeface="Montserrat" panose="00000500000000000000" pitchFamily="2" charset="0"/>
              <a:ea typeface="Lucida Sans Unicode" panose="020B0602030504020204" pitchFamily="34" charset="0"/>
              <a:cs typeface="Lucida Sans Unicode" panose="020B0602030504020204" pitchFamily="34" charset="0"/>
            </a:endParaRPr>
          </a:p>
        </p:txBody>
      </p:sp>
      <p:sp>
        <p:nvSpPr>
          <p:cNvPr id="17" name="ZoneTexte 16">
            <a:extLst>
              <a:ext uri="{FF2B5EF4-FFF2-40B4-BE49-F238E27FC236}">
                <a16:creationId xmlns:a16="http://schemas.microsoft.com/office/drawing/2014/main" id="{83FAF0E6-05AC-0A06-2AAD-5F1C9E6F8107}"/>
              </a:ext>
            </a:extLst>
          </p:cNvPr>
          <p:cNvSpPr txBox="1"/>
          <p:nvPr/>
        </p:nvSpPr>
        <p:spPr>
          <a:xfrm>
            <a:off x="6765108" y="3670988"/>
            <a:ext cx="3105652" cy="369332"/>
          </a:xfrm>
          <a:prstGeom prst="rect">
            <a:avLst/>
          </a:prstGeom>
          <a:noFill/>
        </p:spPr>
        <p:txBody>
          <a:bodyPr wrap="square">
            <a:spAutoFit/>
          </a:bodyPr>
          <a:lstStyle/>
          <a:p>
            <a:pPr defTabSz="622432">
              <a:defRPr/>
            </a:pPr>
            <a:r>
              <a:rPr lang="fr-FR" sz="900" b="1" dirty="0">
                <a:solidFill>
                  <a:prstClr val="black"/>
                </a:solidFill>
                <a:latin typeface="Montserrat" panose="00000500000000000000" pitchFamily="2" charset="0"/>
                <a:cs typeface="Poppins" panose="00000500000000000000" pitchFamily="2" charset="0"/>
              </a:rPr>
              <a:t>Moyens permettant le suivi, l’évaluation des résultats et l’appréciation des participants </a:t>
            </a:r>
            <a:endParaRPr lang="en-US" sz="900" b="1" dirty="0">
              <a:solidFill>
                <a:prstClr val="black"/>
              </a:solidFill>
              <a:latin typeface="Montserrat" panose="00000500000000000000" pitchFamily="2" charset="0"/>
              <a:cs typeface="Poppins" panose="00000500000000000000" pitchFamily="2" charset="0"/>
            </a:endParaRPr>
          </a:p>
        </p:txBody>
      </p:sp>
      <p:sp>
        <p:nvSpPr>
          <p:cNvPr id="18" name="ZoneTexte 17">
            <a:extLst>
              <a:ext uri="{FF2B5EF4-FFF2-40B4-BE49-F238E27FC236}">
                <a16:creationId xmlns:a16="http://schemas.microsoft.com/office/drawing/2014/main" id="{723FF309-6F1E-F385-54E8-43D75E08489D}"/>
              </a:ext>
            </a:extLst>
          </p:cNvPr>
          <p:cNvSpPr txBox="1"/>
          <p:nvPr/>
        </p:nvSpPr>
        <p:spPr>
          <a:xfrm>
            <a:off x="6676094" y="4018179"/>
            <a:ext cx="3113747" cy="1087221"/>
          </a:xfrm>
          <a:prstGeom prst="rect">
            <a:avLst/>
          </a:prstGeom>
          <a:noFill/>
        </p:spPr>
        <p:txBody>
          <a:bodyPr wrap="square" lIns="91440" tIns="45720" rIns="91440" bIns="45720" anchor="t">
            <a:spAutoFit/>
          </a:bodyPr>
          <a:lstStyle/>
          <a:p>
            <a:pPr marL="80686" algn="just" defTabSz="622432">
              <a:lnSpc>
                <a:spcPct val="102000"/>
              </a:lnSpc>
              <a:spcAft>
                <a:spcPts val="54"/>
              </a:spcAft>
              <a:defRPr/>
            </a:pPr>
            <a:r>
              <a:rPr lang="fr-FR" sz="900" dirty="0">
                <a:solidFill>
                  <a:prstClr val="black"/>
                </a:solidFill>
                <a:latin typeface="Montserrat" panose="00000500000000000000" pitchFamily="2" charset="0"/>
                <a:ea typeface="Comic Sans MS" panose="030F0702030302020204" pitchFamily="66" charset="0"/>
                <a:cs typeface="Poppins" panose="00000500000000000000" pitchFamily="2" charset="0"/>
              </a:rPr>
              <a:t>Feuilles de présences signées des participants et du formateur par demi-journée. </a:t>
            </a:r>
          </a:p>
          <a:p>
            <a:pPr marL="80686" algn="just" defTabSz="622432">
              <a:lnSpc>
                <a:spcPct val="102000"/>
              </a:lnSpc>
              <a:spcAft>
                <a:spcPts val="54"/>
              </a:spcAft>
              <a:defRPr/>
            </a:pPr>
            <a:r>
              <a:rPr lang="fr-FR" sz="900" dirty="0">
                <a:solidFill>
                  <a:prstClr val="black"/>
                </a:solidFill>
                <a:latin typeface="Montserrat" panose="00000500000000000000" pitchFamily="2" charset="0"/>
                <a:ea typeface="Comic Sans MS" panose="030F0702030302020204" pitchFamily="66" charset="0"/>
                <a:cs typeface="Poppins" panose="00000500000000000000" pitchFamily="2" charset="0"/>
              </a:rPr>
              <a:t>Certificat de réalisation mentionnant les objectifs, la nature et la durée de l’action et les résultats de l’évaluation des acquis de la formation.. Évaluation de fin de formation remplie par le participant.</a:t>
            </a:r>
          </a:p>
        </p:txBody>
      </p:sp>
      <p:pic>
        <p:nvPicPr>
          <p:cNvPr id="19" name="Picture 4">
            <a:extLst>
              <a:ext uri="{FF2B5EF4-FFF2-40B4-BE49-F238E27FC236}">
                <a16:creationId xmlns:a16="http://schemas.microsoft.com/office/drawing/2014/main" id="{24FB0C18-7413-3719-4B34-C874B45CF978}"/>
              </a:ext>
            </a:extLst>
          </p:cNvPr>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6329808" y="3658237"/>
            <a:ext cx="375792" cy="375792"/>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EE038D64-A904-F2BA-35C6-BF4F03916522}"/>
              </a:ext>
            </a:extLst>
          </p:cNvPr>
          <p:cNvSpPr txBox="1"/>
          <p:nvPr/>
        </p:nvSpPr>
        <p:spPr>
          <a:xfrm>
            <a:off x="6676093" y="1448437"/>
            <a:ext cx="3063266" cy="2076018"/>
          </a:xfrm>
          <a:prstGeom prst="rect">
            <a:avLst/>
          </a:prstGeom>
          <a:noFill/>
        </p:spPr>
        <p:txBody>
          <a:bodyPr wrap="square">
            <a:spAutoFit/>
          </a:bodyPr>
          <a:lstStyle/>
          <a:p>
            <a:pPr marL="88900" marR="0" lvl="0" indent="0" algn="just" defTabSz="685800" rtl="0" eaLnBrk="1" fontAlgn="auto" latinLnBrk="0" hangingPunct="1">
              <a:lnSpc>
                <a:spcPct val="102000"/>
              </a:lnSpc>
              <a:spcBef>
                <a:spcPts val="0"/>
              </a:spcBef>
              <a:spcAft>
                <a:spcPts val="6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2" charset="0"/>
                <a:ea typeface="Comic Sans MS" panose="030F0702030302020204" pitchFamily="66" charset="0"/>
                <a:cs typeface="Poppins" panose="00000500000000000000" pitchFamily="2" charset="0"/>
              </a:rPr>
              <a:t>À la suite d'un TFP Commis de Cuisine, vous pourrez exercer nombre de métiers différents dans les domaines de la restauration, l'hôtellerie ou encore la gastronomie tels que : restaurants en libre-service (cafétéria), dans la restauration rapide (sandwicherie, viennoiserie, hamburger), les restaurants à thème, les entreprises de fabrication de plateaux conditionnés (transport aérien ou ferroviaire) ou encore les petites restaurations traditionnelles et brasseries.</a:t>
            </a:r>
          </a:p>
          <a:p>
            <a:pPr marL="88900" marR="0" lvl="0" indent="0" algn="just" defTabSz="685800" rtl="0" eaLnBrk="1" fontAlgn="auto" latinLnBrk="0" hangingPunct="1">
              <a:lnSpc>
                <a:spcPct val="102000"/>
              </a:lnSpc>
              <a:spcBef>
                <a:spcPts val="0"/>
              </a:spcBef>
              <a:spcAft>
                <a:spcPts val="6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2" charset="0"/>
                <a:ea typeface="Comic Sans MS" panose="030F0702030302020204" pitchFamily="66" charset="0"/>
                <a:cs typeface="Poppins" panose="00000500000000000000" pitchFamily="2" charset="0"/>
              </a:rPr>
              <a:t>Vous pourrez évoluer vers d’autres métiers tels que cuisinier, lancement de sa propre entreprise de vente à emporte, </a:t>
            </a:r>
            <a:r>
              <a:rPr kumimoji="0" lang="fr-FR" sz="900" b="0" i="0" u="none" strike="noStrike" kern="1200" cap="none" spc="0" normalizeH="0" baseline="0" noProof="0" dirty="0" err="1">
                <a:ln>
                  <a:noFill/>
                </a:ln>
                <a:solidFill>
                  <a:prstClr val="black"/>
                </a:solidFill>
                <a:effectLst/>
                <a:uLnTx/>
                <a:uFillTx/>
                <a:latin typeface="Montserrat" panose="00000500000000000000" pitchFamily="2" charset="0"/>
                <a:ea typeface="Comic Sans MS" panose="030F0702030302020204" pitchFamily="66" charset="0"/>
                <a:cs typeface="Poppins" panose="00000500000000000000" pitchFamily="2" charset="0"/>
              </a:rPr>
              <a:t>food</a:t>
            </a:r>
            <a:r>
              <a:rPr kumimoji="0" lang="fr-FR" sz="900" b="0" i="0" u="none" strike="noStrike" kern="1200" cap="none" spc="0" normalizeH="0" baseline="0" noProof="0" dirty="0">
                <a:ln>
                  <a:noFill/>
                </a:ln>
                <a:solidFill>
                  <a:prstClr val="black"/>
                </a:solidFill>
                <a:effectLst/>
                <a:uLnTx/>
                <a:uFillTx/>
                <a:latin typeface="Montserrat" panose="00000500000000000000" pitchFamily="2" charset="0"/>
                <a:ea typeface="Comic Sans MS" panose="030F0702030302020204" pitchFamily="66" charset="0"/>
                <a:cs typeface="Poppins" panose="00000500000000000000" pitchFamily="2" charset="0"/>
              </a:rPr>
              <a:t> truck, table d’hôte, traiteur …</a:t>
            </a:r>
          </a:p>
        </p:txBody>
      </p:sp>
      <p:sp>
        <p:nvSpPr>
          <p:cNvPr id="21" name="ZoneTexte 20">
            <a:extLst>
              <a:ext uri="{FF2B5EF4-FFF2-40B4-BE49-F238E27FC236}">
                <a16:creationId xmlns:a16="http://schemas.microsoft.com/office/drawing/2014/main" id="{39B212FA-5590-B09F-A2CA-9091043BAE52}"/>
              </a:ext>
            </a:extLst>
          </p:cNvPr>
          <p:cNvSpPr txBox="1"/>
          <p:nvPr/>
        </p:nvSpPr>
        <p:spPr>
          <a:xfrm>
            <a:off x="6761589" y="1251510"/>
            <a:ext cx="1933575" cy="230832"/>
          </a:xfrm>
          <a:prstGeom prst="rect">
            <a:avLst/>
          </a:prstGeom>
          <a:noFill/>
        </p:spPr>
        <p:txBody>
          <a:bodyPr wrap="square">
            <a:spAutoFit/>
          </a:bodyPr>
          <a:lstStyle/>
          <a:p>
            <a:r>
              <a:rPr lang="fr-FR" sz="900" b="1" dirty="0">
                <a:latin typeface="Montserrat" panose="00000500000000000000" pitchFamily="2" charset="0"/>
              </a:rPr>
              <a:t>Débouchés professionnels</a:t>
            </a:r>
          </a:p>
        </p:txBody>
      </p:sp>
      <p:grpSp>
        <p:nvGrpSpPr>
          <p:cNvPr id="22" name="Groupe 21">
            <a:extLst>
              <a:ext uri="{FF2B5EF4-FFF2-40B4-BE49-F238E27FC236}">
                <a16:creationId xmlns:a16="http://schemas.microsoft.com/office/drawing/2014/main" id="{48E11800-0A59-2DA2-80B7-DA870EDBC0A6}"/>
              </a:ext>
            </a:extLst>
          </p:cNvPr>
          <p:cNvGrpSpPr/>
          <p:nvPr/>
        </p:nvGrpSpPr>
        <p:grpSpPr>
          <a:xfrm>
            <a:off x="573359" y="1295400"/>
            <a:ext cx="4379641" cy="365798"/>
            <a:chOff x="4980320" y="1037212"/>
            <a:chExt cx="4825715" cy="403055"/>
          </a:xfrm>
        </p:grpSpPr>
        <p:grpSp>
          <p:nvGrpSpPr>
            <p:cNvPr id="23" name="Groupe 22">
              <a:extLst>
                <a:ext uri="{FF2B5EF4-FFF2-40B4-BE49-F238E27FC236}">
                  <a16:creationId xmlns:a16="http://schemas.microsoft.com/office/drawing/2014/main" id="{032BBAD8-8631-9311-B599-B189165E8717}"/>
                </a:ext>
              </a:extLst>
            </p:cNvPr>
            <p:cNvGrpSpPr/>
            <p:nvPr/>
          </p:nvGrpSpPr>
          <p:grpSpPr>
            <a:xfrm>
              <a:off x="4980320" y="1037212"/>
              <a:ext cx="414067" cy="403055"/>
              <a:chOff x="5149971" y="1578634"/>
              <a:chExt cx="477330" cy="451906"/>
            </a:xfrm>
          </p:grpSpPr>
          <p:sp>
            <p:nvSpPr>
              <p:cNvPr id="25" name="Ellipse 24">
                <a:extLst>
                  <a:ext uri="{FF2B5EF4-FFF2-40B4-BE49-F238E27FC236}">
                    <a16:creationId xmlns:a16="http://schemas.microsoft.com/office/drawing/2014/main" id="{E0FBF30D-633E-DCAF-06E1-CE0FFB04972A}"/>
                  </a:ext>
                </a:extLst>
              </p:cNvPr>
              <p:cNvSpPr/>
              <p:nvPr/>
            </p:nvSpPr>
            <p:spPr>
              <a:xfrm>
                <a:off x="5149971" y="1578634"/>
                <a:ext cx="477330" cy="451906"/>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414955">
                  <a:defRPr/>
                </a:pPr>
                <a:endParaRPr lang="en-US" sz="1634" kern="0" dirty="0">
                  <a:solidFill>
                    <a:sysClr val="windowText" lastClr="000000"/>
                  </a:solidFill>
                  <a:latin typeface="Calibri" panose="020F0502020204030204"/>
                </a:endParaRPr>
              </a:p>
            </p:txBody>
          </p:sp>
          <p:pic>
            <p:nvPicPr>
              <p:cNvPr id="26" name="Image 25">
                <a:extLst>
                  <a:ext uri="{FF2B5EF4-FFF2-40B4-BE49-F238E27FC236}">
                    <a16:creationId xmlns:a16="http://schemas.microsoft.com/office/drawing/2014/main" id="{779F51E2-A8A8-5EE2-5FBD-9FBA330CB407}"/>
                  </a:ext>
                </a:extLst>
              </p:cNvPr>
              <p:cNvPicPr>
                <a:picLocks noChangeAspect="1"/>
              </p:cNvPicPr>
              <p:nvPr/>
            </p:nvPicPr>
            <p:blipFill>
              <a:blip r:embed="rId12" cstate="print">
                <a:biLevel thresh="75000"/>
                <a:extLst>
                  <a:ext uri="{28A0092B-C50C-407E-A947-70E740481C1C}">
                    <a14:useLocalDpi xmlns:a14="http://schemas.microsoft.com/office/drawing/2010/main" val="0"/>
                  </a:ext>
                </a:extLst>
              </a:blip>
              <a:srcRect/>
              <a:stretch/>
            </p:blipFill>
            <p:spPr>
              <a:xfrm>
                <a:off x="5225277" y="1656478"/>
                <a:ext cx="337261" cy="319297"/>
              </a:xfrm>
              <a:prstGeom prst="rect">
                <a:avLst/>
              </a:prstGeom>
            </p:spPr>
          </p:pic>
        </p:grpSp>
        <p:sp>
          <p:nvSpPr>
            <p:cNvPr id="24" name="ZoneTexte 23">
              <a:extLst>
                <a:ext uri="{FF2B5EF4-FFF2-40B4-BE49-F238E27FC236}">
                  <a16:creationId xmlns:a16="http://schemas.microsoft.com/office/drawing/2014/main" id="{7837F080-DDE6-F0A1-F6B3-E11399A1B6C6}"/>
                </a:ext>
              </a:extLst>
            </p:cNvPr>
            <p:cNvSpPr txBox="1"/>
            <p:nvPr/>
          </p:nvSpPr>
          <p:spPr>
            <a:xfrm>
              <a:off x="5389310" y="1106509"/>
              <a:ext cx="4416725" cy="317222"/>
            </a:xfrm>
            <a:prstGeom prst="rect">
              <a:avLst/>
            </a:prstGeom>
            <a:noFill/>
          </p:spPr>
          <p:txBody>
            <a:bodyPr wrap="square" rtlCol="0">
              <a:spAutoFit/>
            </a:bodyPr>
            <a:lstStyle/>
            <a:p>
              <a:pPr defTabSz="414955">
                <a:defRPr/>
              </a:pPr>
              <a:r>
                <a:rPr lang="fr-FR" sz="1271" b="1" kern="0" dirty="0">
                  <a:solidFill>
                    <a:prstClr val="black"/>
                  </a:solidFill>
                  <a:latin typeface="Montserrat" panose="00000500000000000000" pitchFamily="2" charset="0"/>
                </a:rPr>
                <a:t>Suite de parcours</a:t>
              </a:r>
            </a:p>
          </p:txBody>
        </p:sp>
      </p:grpSp>
      <p:grpSp>
        <p:nvGrpSpPr>
          <p:cNvPr id="27" name="Groupe 26">
            <a:extLst>
              <a:ext uri="{FF2B5EF4-FFF2-40B4-BE49-F238E27FC236}">
                <a16:creationId xmlns:a16="http://schemas.microsoft.com/office/drawing/2014/main" id="{52286BF3-2557-6115-B5DB-AA2839B9A0FB}"/>
              </a:ext>
            </a:extLst>
          </p:cNvPr>
          <p:cNvGrpSpPr/>
          <p:nvPr/>
        </p:nvGrpSpPr>
        <p:grpSpPr>
          <a:xfrm>
            <a:off x="871887" y="1905000"/>
            <a:ext cx="4157313" cy="4172121"/>
            <a:chOff x="824262" y="2343132"/>
            <a:chExt cx="4157313" cy="4172121"/>
          </a:xfrm>
        </p:grpSpPr>
        <p:sp>
          <p:nvSpPr>
            <p:cNvPr id="28" name="Ellipse 27">
              <a:extLst>
                <a:ext uri="{FF2B5EF4-FFF2-40B4-BE49-F238E27FC236}">
                  <a16:creationId xmlns:a16="http://schemas.microsoft.com/office/drawing/2014/main" id="{6D0F8770-6EAF-36BC-1FD1-17ADA1A1FC7F}"/>
                </a:ext>
              </a:extLst>
            </p:cNvPr>
            <p:cNvSpPr/>
            <p:nvPr/>
          </p:nvSpPr>
          <p:spPr>
            <a:xfrm>
              <a:off x="2153820" y="2343132"/>
              <a:ext cx="1371600" cy="622351"/>
            </a:xfrm>
            <a:prstGeom prst="ellipse">
              <a:avLst/>
            </a:prstGeom>
            <a:solidFill>
              <a:schemeClr val="accent5">
                <a:lumMod val="20000"/>
                <a:lumOff val="80000"/>
              </a:schemeClr>
            </a:solidFill>
            <a:ln w="127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tx1"/>
                  </a:solidFill>
                  <a:latin typeface="Montserrat" panose="00000500000000000000" pitchFamily="2" charset="0"/>
                </a:rPr>
                <a:t>TFP Commis de cuisine</a:t>
              </a:r>
            </a:p>
          </p:txBody>
        </p:sp>
        <p:sp>
          <p:nvSpPr>
            <p:cNvPr id="29" name="Ellipse 28">
              <a:extLst>
                <a:ext uri="{FF2B5EF4-FFF2-40B4-BE49-F238E27FC236}">
                  <a16:creationId xmlns:a16="http://schemas.microsoft.com/office/drawing/2014/main" id="{EE1A89EA-D239-D887-E486-35C373CD4937}"/>
                </a:ext>
              </a:extLst>
            </p:cNvPr>
            <p:cNvSpPr/>
            <p:nvPr/>
          </p:nvSpPr>
          <p:spPr>
            <a:xfrm>
              <a:off x="824262" y="3398094"/>
              <a:ext cx="1371600" cy="622351"/>
            </a:xfrm>
            <a:prstGeom prst="ellipse">
              <a:avLst/>
            </a:prstGeom>
            <a:solidFill>
              <a:schemeClr val="accent5">
                <a:lumMod val="20000"/>
                <a:lumOff val="80000"/>
              </a:schemeClr>
            </a:solidFill>
            <a:ln w="127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latin typeface="Montserrat" panose="00000500000000000000" pitchFamily="2" charset="0"/>
                </a:rPr>
                <a:t>Vie active</a:t>
              </a:r>
            </a:p>
          </p:txBody>
        </p:sp>
        <p:sp>
          <p:nvSpPr>
            <p:cNvPr id="30" name="Ellipse 29">
              <a:extLst>
                <a:ext uri="{FF2B5EF4-FFF2-40B4-BE49-F238E27FC236}">
                  <a16:creationId xmlns:a16="http://schemas.microsoft.com/office/drawing/2014/main" id="{B96A7F46-3135-6EAA-36D7-7330912DF0C9}"/>
                </a:ext>
              </a:extLst>
            </p:cNvPr>
            <p:cNvSpPr/>
            <p:nvPr/>
          </p:nvSpPr>
          <p:spPr>
            <a:xfrm>
              <a:off x="3581400" y="3398094"/>
              <a:ext cx="1371600" cy="622351"/>
            </a:xfrm>
            <a:prstGeom prst="ellipse">
              <a:avLst/>
            </a:prstGeom>
            <a:solidFill>
              <a:schemeClr val="accent5">
                <a:lumMod val="20000"/>
                <a:lumOff val="80000"/>
              </a:schemeClr>
            </a:solidFill>
            <a:ln w="127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latin typeface="Montserrat" panose="00000500000000000000" pitchFamily="2" charset="0"/>
                </a:rPr>
                <a:t>TFP Cuisinier</a:t>
              </a:r>
            </a:p>
          </p:txBody>
        </p:sp>
        <p:sp>
          <p:nvSpPr>
            <p:cNvPr id="31" name="Ellipse 30">
              <a:extLst>
                <a:ext uri="{FF2B5EF4-FFF2-40B4-BE49-F238E27FC236}">
                  <a16:creationId xmlns:a16="http://schemas.microsoft.com/office/drawing/2014/main" id="{E7A0D164-FBF5-6629-D0FC-BD69966DDE08}"/>
                </a:ext>
              </a:extLst>
            </p:cNvPr>
            <p:cNvSpPr/>
            <p:nvPr/>
          </p:nvSpPr>
          <p:spPr>
            <a:xfrm>
              <a:off x="3581400" y="4648200"/>
              <a:ext cx="1371600" cy="622351"/>
            </a:xfrm>
            <a:prstGeom prst="ellipse">
              <a:avLst/>
            </a:prstGeom>
            <a:solidFill>
              <a:schemeClr val="accent5">
                <a:lumMod val="20000"/>
                <a:lumOff val="80000"/>
              </a:schemeClr>
            </a:solidFill>
            <a:ln w="127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latin typeface="Montserrat" panose="00000500000000000000" pitchFamily="2" charset="0"/>
                </a:rPr>
                <a:t>CQP Chef Gérant</a:t>
              </a:r>
            </a:p>
          </p:txBody>
        </p:sp>
        <p:sp>
          <p:nvSpPr>
            <p:cNvPr id="32" name="Ellipse 31">
              <a:extLst>
                <a:ext uri="{FF2B5EF4-FFF2-40B4-BE49-F238E27FC236}">
                  <a16:creationId xmlns:a16="http://schemas.microsoft.com/office/drawing/2014/main" id="{D3D0FC47-3FE2-6C33-7BD7-F325F8BEA8D7}"/>
                </a:ext>
              </a:extLst>
            </p:cNvPr>
            <p:cNvSpPr/>
            <p:nvPr/>
          </p:nvSpPr>
          <p:spPr>
            <a:xfrm>
              <a:off x="868370" y="4648200"/>
              <a:ext cx="1371600" cy="622351"/>
            </a:xfrm>
            <a:prstGeom prst="ellipse">
              <a:avLst/>
            </a:prstGeom>
            <a:solidFill>
              <a:schemeClr val="accent5">
                <a:lumMod val="20000"/>
                <a:lumOff val="80000"/>
              </a:schemeClr>
            </a:solidFill>
            <a:ln w="127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latin typeface="Montserrat" panose="00000500000000000000" pitchFamily="2" charset="0"/>
                </a:rPr>
                <a:t>Vie active</a:t>
              </a:r>
            </a:p>
          </p:txBody>
        </p:sp>
        <p:sp>
          <p:nvSpPr>
            <p:cNvPr id="34" name="Ellipse 33">
              <a:extLst>
                <a:ext uri="{FF2B5EF4-FFF2-40B4-BE49-F238E27FC236}">
                  <a16:creationId xmlns:a16="http://schemas.microsoft.com/office/drawing/2014/main" id="{141BE557-CA59-FB93-168A-D9CE26E4B3C9}"/>
                </a:ext>
              </a:extLst>
            </p:cNvPr>
            <p:cNvSpPr/>
            <p:nvPr/>
          </p:nvSpPr>
          <p:spPr>
            <a:xfrm>
              <a:off x="3609975" y="5892902"/>
              <a:ext cx="1371600" cy="622351"/>
            </a:xfrm>
            <a:prstGeom prst="ellipse">
              <a:avLst/>
            </a:prstGeom>
            <a:solidFill>
              <a:schemeClr val="accent5">
                <a:lumMod val="20000"/>
                <a:lumOff val="80000"/>
              </a:schemeClr>
            </a:solidFill>
            <a:ln w="127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latin typeface="Montserrat" panose="00000500000000000000" pitchFamily="2" charset="0"/>
                </a:rPr>
                <a:t>Poursuite d’étude</a:t>
              </a:r>
            </a:p>
          </p:txBody>
        </p:sp>
        <p:cxnSp>
          <p:nvCxnSpPr>
            <p:cNvPr id="36" name="Connecteur droit avec flèche 35">
              <a:extLst>
                <a:ext uri="{FF2B5EF4-FFF2-40B4-BE49-F238E27FC236}">
                  <a16:creationId xmlns:a16="http://schemas.microsoft.com/office/drawing/2014/main" id="{B356FFC6-12CF-363D-CF2C-8F8A86496308}"/>
                </a:ext>
              </a:extLst>
            </p:cNvPr>
            <p:cNvCxnSpPr>
              <a:stCxn id="28" idx="5"/>
              <a:endCxn id="30" idx="0"/>
            </p:cNvCxnSpPr>
            <p:nvPr/>
          </p:nvCxnSpPr>
          <p:spPr>
            <a:xfrm>
              <a:off x="3324554" y="2874342"/>
              <a:ext cx="942646" cy="523752"/>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7174757B-5F31-AB42-28E9-42061CE7C489}"/>
                </a:ext>
              </a:extLst>
            </p:cNvPr>
            <p:cNvCxnSpPr>
              <a:cxnSpLocks/>
              <a:endCxn id="29" idx="0"/>
            </p:cNvCxnSpPr>
            <p:nvPr/>
          </p:nvCxnSpPr>
          <p:spPr>
            <a:xfrm flipH="1">
              <a:off x="1510062" y="2841150"/>
              <a:ext cx="794763" cy="556944"/>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DC8A10D9-3917-4022-676B-FEB669B083C1}"/>
                </a:ext>
              </a:extLst>
            </p:cNvPr>
            <p:cNvCxnSpPr>
              <a:cxnSpLocks/>
              <a:endCxn id="32" idx="0"/>
            </p:cNvCxnSpPr>
            <p:nvPr/>
          </p:nvCxnSpPr>
          <p:spPr>
            <a:xfrm flipH="1">
              <a:off x="1554170" y="3792383"/>
              <a:ext cx="2047450" cy="855817"/>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2A9CC74D-1E58-7571-8282-42F9CF744FB9}"/>
                </a:ext>
              </a:extLst>
            </p:cNvPr>
            <p:cNvCxnSpPr>
              <a:cxnSpLocks/>
              <a:stCxn id="30" idx="4"/>
              <a:endCxn id="31" idx="0"/>
            </p:cNvCxnSpPr>
            <p:nvPr/>
          </p:nvCxnSpPr>
          <p:spPr>
            <a:xfrm>
              <a:off x="4267200" y="4020445"/>
              <a:ext cx="0" cy="627755"/>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F2869C0B-D617-1728-1602-094CF046E0C6}"/>
                </a:ext>
              </a:extLst>
            </p:cNvPr>
            <p:cNvCxnSpPr>
              <a:cxnSpLocks/>
            </p:cNvCxnSpPr>
            <p:nvPr/>
          </p:nvCxnSpPr>
          <p:spPr>
            <a:xfrm>
              <a:off x="4295775" y="5270551"/>
              <a:ext cx="0" cy="627755"/>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A2BDAE3E-8DFA-A76E-9176-6CF72287F38C}"/>
                </a:ext>
              </a:extLst>
            </p:cNvPr>
            <p:cNvSpPr/>
            <p:nvPr/>
          </p:nvSpPr>
          <p:spPr>
            <a:xfrm>
              <a:off x="838200" y="5854649"/>
              <a:ext cx="1371600" cy="622351"/>
            </a:xfrm>
            <a:prstGeom prst="ellipse">
              <a:avLst/>
            </a:prstGeom>
            <a:solidFill>
              <a:schemeClr val="accent5">
                <a:lumMod val="20000"/>
                <a:lumOff val="80000"/>
              </a:schemeClr>
            </a:solidFill>
            <a:ln w="127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latin typeface="Montserrat" panose="00000500000000000000" pitchFamily="2" charset="0"/>
                </a:rPr>
                <a:t>Vie active</a:t>
              </a:r>
            </a:p>
          </p:txBody>
        </p:sp>
        <p:cxnSp>
          <p:nvCxnSpPr>
            <p:cNvPr id="50" name="Connecteur droit avec flèche 49">
              <a:extLst>
                <a:ext uri="{FF2B5EF4-FFF2-40B4-BE49-F238E27FC236}">
                  <a16:creationId xmlns:a16="http://schemas.microsoft.com/office/drawing/2014/main" id="{B51F51F3-7903-DAAA-FE5D-C23F146D5FD7}"/>
                </a:ext>
              </a:extLst>
            </p:cNvPr>
            <p:cNvCxnSpPr>
              <a:cxnSpLocks/>
              <a:endCxn id="49" idx="0"/>
            </p:cNvCxnSpPr>
            <p:nvPr/>
          </p:nvCxnSpPr>
          <p:spPr>
            <a:xfrm flipH="1">
              <a:off x="1524000" y="4998832"/>
              <a:ext cx="2047450" cy="855817"/>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51" name="Picture 2" descr="Pack D'Icônes, Paquet, Icônes, Sauver">
            <a:extLst>
              <a:ext uri="{FF2B5EF4-FFF2-40B4-BE49-F238E27FC236}">
                <a16:creationId xmlns:a16="http://schemas.microsoft.com/office/drawing/2014/main" id="{04AC0252-FF0F-425B-5096-670B82D8543E}"/>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8518" t="61934" r="37052" b="21247"/>
          <a:stretch/>
        </p:blipFill>
        <p:spPr bwMode="auto">
          <a:xfrm rot="5400000">
            <a:off x="6315888" y="1212505"/>
            <a:ext cx="381606" cy="364181"/>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10">
            <a:extLst>
              <a:ext uri="{FF2B5EF4-FFF2-40B4-BE49-F238E27FC236}">
                <a16:creationId xmlns:a16="http://schemas.microsoft.com/office/drawing/2014/main" id="{65BD9C2A-22A4-BF29-1086-74505994C323}"/>
              </a:ext>
            </a:extLst>
          </p:cNvPr>
          <p:cNvSpPr>
            <a:spLocks noGrp="1"/>
          </p:cNvSpPr>
          <p:nvPr>
            <p:ph type="sldNum" sz="quarter" idx="12"/>
          </p:nvPr>
        </p:nvSpPr>
        <p:spPr>
          <a:xfrm>
            <a:off x="7895876" y="6520323"/>
            <a:ext cx="1976494" cy="331374"/>
          </a:xfrm>
        </p:spPr>
        <p:txBody>
          <a:bodyPr/>
          <a:lstStyle/>
          <a:p>
            <a:fld id="{B6F15528-21DE-4FAA-801E-634DDDAF4B2B}" type="slidenum">
              <a:rPr lang="en-US" smtClean="0"/>
              <a:pPr/>
              <a:t>4</a:t>
            </a:fld>
            <a:endParaRPr lang="en-US" dirty="0"/>
          </a:p>
        </p:txBody>
      </p:sp>
      <p:sp>
        <p:nvSpPr>
          <p:cNvPr id="6" name="ZoneTexte 5">
            <a:extLst>
              <a:ext uri="{FF2B5EF4-FFF2-40B4-BE49-F238E27FC236}">
                <a16:creationId xmlns:a16="http://schemas.microsoft.com/office/drawing/2014/main" id="{017FC894-A591-E4F4-3382-3FB09DBBD74B}"/>
              </a:ext>
            </a:extLst>
          </p:cNvPr>
          <p:cNvSpPr txBox="1"/>
          <p:nvPr/>
        </p:nvSpPr>
        <p:spPr>
          <a:xfrm>
            <a:off x="6705600" y="5181600"/>
            <a:ext cx="3113747" cy="52219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86" algn="just" defTabSz="622432">
              <a:lnSpc>
                <a:spcPct val="102000"/>
              </a:lnSpc>
              <a:spcAft>
                <a:spcPts val="54"/>
              </a:spcAft>
              <a:defRPr/>
            </a:pPr>
            <a:r>
              <a:rPr lang="fr-FR" sz="900" b="1" dirty="0">
                <a:solidFill>
                  <a:prstClr val="black"/>
                </a:solidFill>
                <a:latin typeface="Montserrat" panose="00000500000000000000" pitchFamily="2" charset="0"/>
                <a:ea typeface="Comic Sans MS" panose="030F0702030302020204" pitchFamily="66" charset="0"/>
                <a:cs typeface="Poppins" panose="00000500000000000000" pitchFamily="2" charset="0"/>
              </a:rPr>
              <a:t>Taux de réussite au 5 nov. 2024:</a:t>
            </a:r>
          </a:p>
          <a:p>
            <a:pPr marL="80686" algn="just" defTabSz="622432">
              <a:lnSpc>
                <a:spcPct val="102000"/>
              </a:lnSpc>
              <a:spcAft>
                <a:spcPts val="54"/>
              </a:spcAft>
              <a:defRPr/>
            </a:pPr>
            <a:r>
              <a:rPr lang="fr-FR" sz="900" dirty="0">
                <a:solidFill>
                  <a:prstClr val="black"/>
                </a:solidFill>
                <a:latin typeface="Montserrat" panose="00000500000000000000" pitchFamily="2" charset="0"/>
                <a:ea typeface="Comic Sans MS" panose="030F0702030302020204" pitchFamily="66" charset="0"/>
                <a:cs typeface="Poppins" panose="00000500000000000000" pitchFamily="2" charset="0"/>
              </a:rPr>
              <a:t>80% des candidats en parcours continue ont validés leur diplôme</a:t>
            </a:r>
          </a:p>
        </p:txBody>
      </p:sp>
      <p:sp>
        <p:nvSpPr>
          <p:cNvPr id="7" name="ZoneTexte 6">
            <a:extLst>
              <a:ext uri="{FF2B5EF4-FFF2-40B4-BE49-F238E27FC236}">
                <a16:creationId xmlns:a16="http://schemas.microsoft.com/office/drawing/2014/main" id="{DA24227D-7B04-797E-97B8-30A523E26D88}"/>
              </a:ext>
            </a:extLst>
          </p:cNvPr>
          <p:cNvSpPr txBox="1"/>
          <p:nvPr/>
        </p:nvSpPr>
        <p:spPr>
          <a:xfrm>
            <a:off x="6676094" y="5815713"/>
            <a:ext cx="3113747" cy="6634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86" algn="just" defTabSz="622432">
              <a:lnSpc>
                <a:spcPct val="102000"/>
              </a:lnSpc>
              <a:spcAft>
                <a:spcPts val="54"/>
              </a:spcAft>
              <a:defRPr/>
            </a:pPr>
            <a:r>
              <a:rPr lang="fr-FR" sz="900" b="1" dirty="0">
                <a:solidFill>
                  <a:prstClr val="black"/>
                </a:solidFill>
                <a:latin typeface="Montserrat" panose="00000500000000000000" pitchFamily="2" charset="0"/>
                <a:ea typeface="Comic Sans MS" panose="030F0702030302020204" pitchFamily="66" charset="0"/>
                <a:cs typeface="Poppins" panose="00000500000000000000" pitchFamily="2" charset="0"/>
              </a:rPr>
              <a:t>Ce programme est également réalisable en apprentissage par le biais du CFA AFC Groupe:</a:t>
            </a:r>
          </a:p>
          <a:p>
            <a:pPr marL="80686" defTabSz="622432">
              <a:lnSpc>
                <a:spcPct val="102000"/>
              </a:lnSpc>
              <a:spcAft>
                <a:spcPts val="54"/>
              </a:spcAft>
              <a:defRPr/>
            </a:pPr>
            <a:r>
              <a:rPr lang="fr-FR" sz="900" dirty="0">
                <a:solidFill>
                  <a:prstClr val="black"/>
                </a:solidFill>
                <a:latin typeface="Montserrat" panose="00000500000000000000" pitchFamily="2" charset="0"/>
                <a:ea typeface="Comic Sans MS" panose="030F0702030302020204" pitchFamily="66" charset="0"/>
                <a:cs typeface="Poppins" panose="00000500000000000000" pitchFamily="2" charset="0"/>
              </a:rPr>
              <a:t>Contacter nous pour connaître les modalités de l’apprentissage et vérifier votre éligibilité. </a:t>
            </a:r>
          </a:p>
        </p:txBody>
      </p:sp>
    </p:spTree>
    <p:extLst>
      <p:ext uri="{BB962C8B-B14F-4D97-AF65-F5344CB8AC3E}">
        <p14:creationId xmlns:p14="http://schemas.microsoft.com/office/powerpoint/2010/main" val="2372177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584</TotalTime>
  <Words>1608</Words>
  <Application>Microsoft Office PowerPoint</Application>
  <PresentationFormat>Format A4 (210 x 297 mm)</PresentationFormat>
  <Paragraphs>133</Paragraphs>
  <Slides>4</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vt:i4>
      </vt:variant>
    </vt:vector>
  </HeadingPairs>
  <TitlesOfParts>
    <vt:vector size="10" baseType="lpstr">
      <vt:lpstr>Montserrat</vt:lpstr>
      <vt:lpstr>Montserrat Bold</vt:lpstr>
      <vt:lpstr>Arial</vt:lpstr>
      <vt:lpstr>Calibri</vt:lpstr>
      <vt:lpstr>Aptos</vt:lpstr>
      <vt:lpstr>Office Theme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 d'écran trames Modules</dc:title>
  <dc:creator>géraldine bitam</dc:creator>
  <cp:lastModifiedBy>géraldine bitam</cp:lastModifiedBy>
  <cp:revision>22</cp:revision>
  <dcterms:created xsi:type="dcterms:W3CDTF">2006-08-16T00:00:00Z</dcterms:created>
  <dcterms:modified xsi:type="dcterms:W3CDTF">2024-11-13T12:23:28Z</dcterms:modified>
  <dc:identifier>DAF8TSeFeQ8</dc:identifier>
</cp:coreProperties>
</file>